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20.xml" ContentType="application/vnd.openxmlformats-officedocument.presentationml.notesSlide+xml"/>
  <Override PartName="/ppt/diagrams/drawing8.xml" ContentType="application/vnd.ms-office.drawingml.diagramDrawing+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notesSlides/notesSlide25.xml" ContentType="application/vnd.openxmlformats-officedocument.presentationml.notesSlide+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Layouts/slideLayout39.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 id="2147483666" r:id="rId2"/>
    <p:sldMasterId id="2147483660" r:id="rId3"/>
    <p:sldMasterId id="2147483661" r:id="rId4"/>
    <p:sldMasterId id="2147483662" r:id="rId5"/>
  </p:sldMasterIdLst>
  <p:notesMasterIdLst>
    <p:notesMasterId r:id="rId80"/>
  </p:notesMasterIdLst>
  <p:handoutMasterIdLst>
    <p:handoutMasterId r:id="rId81"/>
  </p:handoutMasterIdLst>
  <p:sldIdLst>
    <p:sldId id="263" r:id="rId6"/>
    <p:sldId id="292" r:id="rId7"/>
    <p:sldId id="299" r:id="rId8"/>
    <p:sldId id="366" r:id="rId9"/>
    <p:sldId id="294" r:id="rId10"/>
    <p:sldId id="295" r:id="rId11"/>
    <p:sldId id="296" r:id="rId12"/>
    <p:sldId id="297" r:id="rId13"/>
    <p:sldId id="300" r:id="rId14"/>
    <p:sldId id="302" r:id="rId15"/>
    <p:sldId id="268" r:id="rId16"/>
    <p:sldId id="375" r:id="rId17"/>
    <p:sldId id="298" r:id="rId18"/>
    <p:sldId id="374" r:id="rId19"/>
    <p:sldId id="269" r:id="rId20"/>
    <p:sldId id="321" r:id="rId21"/>
    <p:sldId id="272" r:id="rId22"/>
    <p:sldId id="303" r:id="rId23"/>
    <p:sldId id="304" r:id="rId24"/>
    <p:sldId id="307" r:id="rId25"/>
    <p:sldId id="305" r:id="rId26"/>
    <p:sldId id="363" r:id="rId27"/>
    <p:sldId id="364" r:id="rId28"/>
    <p:sldId id="365" r:id="rId29"/>
    <p:sldId id="349" r:id="rId30"/>
    <p:sldId id="348" r:id="rId31"/>
    <p:sldId id="276" r:id="rId32"/>
    <p:sldId id="350" r:id="rId33"/>
    <p:sldId id="277" r:id="rId34"/>
    <p:sldId id="328" r:id="rId35"/>
    <p:sldId id="320" r:id="rId36"/>
    <p:sldId id="387" r:id="rId37"/>
    <p:sldId id="388" r:id="rId38"/>
    <p:sldId id="340" r:id="rId39"/>
    <p:sldId id="309" r:id="rId40"/>
    <p:sldId id="310" r:id="rId41"/>
    <p:sldId id="311" r:id="rId42"/>
    <p:sldId id="279" r:id="rId43"/>
    <p:sldId id="280" r:id="rId44"/>
    <p:sldId id="343" r:id="rId45"/>
    <p:sldId id="362" r:id="rId46"/>
    <p:sldId id="381" r:id="rId47"/>
    <p:sldId id="382" r:id="rId48"/>
    <p:sldId id="383" r:id="rId49"/>
    <p:sldId id="384" r:id="rId50"/>
    <p:sldId id="385" r:id="rId51"/>
    <p:sldId id="330" r:id="rId52"/>
    <p:sldId id="333" r:id="rId53"/>
    <p:sldId id="373" r:id="rId54"/>
    <p:sldId id="314" r:id="rId55"/>
    <p:sldId id="335" r:id="rId56"/>
    <p:sldId id="315" r:id="rId57"/>
    <p:sldId id="267" r:id="rId58"/>
    <p:sldId id="332" r:id="rId59"/>
    <p:sldId id="386" r:id="rId60"/>
    <p:sldId id="339" r:id="rId61"/>
    <p:sldId id="270" r:id="rId62"/>
    <p:sldId id="329" r:id="rId63"/>
    <p:sldId id="324" r:id="rId64"/>
    <p:sldId id="326" r:id="rId65"/>
    <p:sldId id="325" r:id="rId66"/>
    <p:sldId id="357" r:id="rId67"/>
    <p:sldId id="338" r:id="rId68"/>
    <p:sldId id="376" r:id="rId69"/>
    <p:sldId id="352" r:id="rId70"/>
    <p:sldId id="378" r:id="rId71"/>
    <p:sldId id="353" r:id="rId72"/>
    <p:sldId id="377" r:id="rId73"/>
    <p:sldId id="379" r:id="rId74"/>
    <p:sldId id="380" r:id="rId75"/>
    <p:sldId id="369" r:id="rId76"/>
    <p:sldId id="372" r:id="rId77"/>
    <p:sldId id="367" r:id="rId78"/>
    <p:sldId id="368" r:id="rId79"/>
  </p:sldIdLst>
  <p:sldSz cx="9144000" cy="6858000" type="screen4x3"/>
  <p:notesSz cx="6858000" cy="9144000"/>
  <p:custDataLst>
    <p:tags r:id="rId82"/>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A"/>
    <a:srgbClr val="1F497D"/>
    <a:srgbClr val="0033CC"/>
    <a:srgbClr val="BE202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77" autoAdjust="0"/>
    <p:restoredTop sz="94660"/>
  </p:normalViewPr>
  <p:slideViewPr>
    <p:cSldViewPr>
      <p:cViewPr varScale="1">
        <p:scale>
          <a:sx n="68" d="100"/>
          <a:sy n="68" d="100"/>
        </p:scale>
        <p:origin x="-828"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18"/>
    </p:cViewPr>
  </p:sorterViewPr>
  <p:notesViewPr>
    <p:cSldViewPr>
      <p:cViewPr varScale="1">
        <p:scale>
          <a:sx n="60" d="100"/>
          <a:sy n="60" d="100"/>
        </p:scale>
        <p:origin x="-253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tags" Target="tags/tag1.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diagrams/_rels/data5.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gif"/></Relationships>
</file>

<file path=ppt/diagrams/_rels/data7.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jpeg"/><Relationship Id="rId1" Type="http://schemas.openxmlformats.org/officeDocument/2006/relationships/image" Target="../media/image26.png"/><Relationship Id="rId4" Type="http://schemas.openxmlformats.org/officeDocument/2006/relationships/image" Target="../media/image29.wmf"/></Relationships>
</file>

<file path=ppt/diagrams/_rels/data8.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jpeg"/><Relationship Id="rId1" Type="http://schemas.openxmlformats.org/officeDocument/2006/relationships/image" Target="../media/image32.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gif"/></Relationships>
</file>

<file path=ppt/diagrams/_rels/drawing7.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jpeg"/><Relationship Id="rId1" Type="http://schemas.openxmlformats.org/officeDocument/2006/relationships/image" Target="../media/image26.png"/><Relationship Id="rId4" Type="http://schemas.openxmlformats.org/officeDocument/2006/relationships/image" Target="../media/image29.wmf"/></Relationships>
</file>

<file path=ppt/diagrams/_rels/drawing8.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jpeg"/><Relationship Id="rId1" Type="http://schemas.openxmlformats.org/officeDocument/2006/relationships/image" Target="../media/image3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30DF27-7D13-496F-899D-502DE04074AA}"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E95E10DF-5378-44A2-9AFA-ED1AB4303AA3}">
      <dgm:prSet custT="1"/>
      <dgm:spPr/>
      <dgm:t>
        <a:bodyPr/>
        <a:lstStyle/>
        <a:p>
          <a:pPr rtl="0"/>
          <a:r>
            <a:rPr lang="en-US" sz="2000" b="1" dirty="0" smtClean="0"/>
            <a:t>Know your students</a:t>
          </a:r>
          <a:endParaRPr lang="en-US" sz="2000" b="1" dirty="0"/>
        </a:p>
      </dgm:t>
    </dgm:pt>
    <dgm:pt modelId="{D27DE695-2387-414C-BAF7-E628D96B932F}" type="parTrans" cxnId="{F9C7F3E3-8A40-43C5-8939-270DDFB370BF}">
      <dgm:prSet/>
      <dgm:spPr/>
      <dgm:t>
        <a:bodyPr/>
        <a:lstStyle/>
        <a:p>
          <a:endParaRPr lang="en-US"/>
        </a:p>
      </dgm:t>
    </dgm:pt>
    <dgm:pt modelId="{D2C3036A-05AE-4B92-A0D1-EE1BBFD11B29}" type="sibTrans" cxnId="{F9C7F3E3-8A40-43C5-8939-270DDFB370BF}">
      <dgm:prSet/>
      <dgm:spPr/>
      <dgm:t>
        <a:bodyPr/>
        <a:lstStyle/>
        <a:p>
          <a:endParaRPr lang="en-US"/>
        </a:p>
      </dgm:t>
    </dgm:pt>
    <dgm:pt modelId="{2398DAAF-4BA3-444A-8670-9F0C6D872589}">
      <dgm:prSet custT="1"/>
      <dgm:spPr/>
      <dgm:t>
        <a:bodyPr/>
        <a:lstStyle/>
        <a:p>
          <a:pPr rtl="0"/>
          <a:r>
            <a:rPr lang="en-US" sz="2000" b="1" dirty="0" smtClean="0"/>
            <a:t>Unpack the content standards</a:t>
          </a:r>
          <a:r>
            <a:rPr lang="en-US" sz="1400" b="1" dirty="0" smtClean="0"/>
            <a:t>.</a:t>
          </a:r>
          <a:endParaRPr lang="en-US" sz="1400" b="1" dirty="0"/>
        </a:p>
      </dgm:t>
    </dgm:pt>
    <dgm:pt modelId="{B953795A-9F12-4E4F-A7F0-359BB5E95012}" type="parTrans" cxnId="{EF2AAC45-F39C-4C95-BB3E-69657FDD8D32}">
      <dgm:prSet/>
      <dgm:spPr/>
      <dgm:t>
        <a:bodyPr/>
        <a:lstStyle/>
        <a:p>
          <a:endParaRPr lang="en-US"/>
        </a:p>
      </dgm:t>
    </dgm:pt>
    <dgm:pt modelId="{654D31A1-2F14-40E0-9853-7D30A9AC2480}" type="sibTrans" cxnId="{EF2AAC45-F39C-4C95-BB3E-69657FDD8D32}">
      <dgm:prSet/>
      <dgm:spPr/>
      <dgm:t>
        <a:bodyPr/>
        <a:lstStyle/>
        <a:p>
          <a:endParaRPr lang="en-US"/>
        </a:p>
      </dgm:t>
    </dgm:pt>
    <dgm:pt modelId="{E874E074-083E-4A5D-A71F-479C18019E46}">
      <dgm:prSet custT="1"/>
      <dgm:spPr/>
      <dgm:t>
        <a:bodyPr/>
        <a:lstStyle/>
        <a:p>
          <a:pPr rtl="0"/>
          <a:r>
            <a:rPr lang="en-US" sz="1800" b="1" dirty="0" smtClean="0"/>
            <a:t>Select the focus of the language.</a:t>
          </a:r>
          <a:endParaRPr lang="en-US" sz="1800" b="1" dirty="0"/>
        </a:p>
      </dgm:t>
    </dgm:pt>
    <dgm:pt modelId="{E334B263-52DC-4382-B2AD-046F968A86F8}" type="parTrans" cxnId="{50A1C839-8CB8-4E10-85D7-09C93E60CD5F}">
      <dgm:prSet/>
      <dgm:spPr/>
      <dgm:t>
        <a:bodyPr/>
        <a:lstStyle/>
        <a:p>
          <a:endParaRPr lang="en-US"/>
        </a:p>
      </dgm:t>
    </dgm:pt>
    <dgm:pt modelId="{BE40CFDD-6AAF-463E-9DE1-4113CC37613D}" type="sibTrans" cxnId="{50A1C839-8CB8-4E10-85D7-09C93E60CD5F}">
      <dgm:prSet/>
      <dgm:spPr/>
      <dgm:t>
        <a:bodyPr/>
        <a:lstStyle/>
        <a:p>
          <a:endParaRPr lang="en-US"/>
        </a:p>
      </dgm:t>
    </dgm:pt>
    <dgm:pt modelId="{30770EC9-A7EC-4945-A6FA-72B72918BFF7}">
      <dgm:prSet custT="1"/>
      <dgm:spPr/>
      <dgm:t>
        <a:bodyPr/>
        <a:lstStyle/>
        <a:p>
          <a:pPr rtl="0"/>
          <a:r>
            <a:rPr lang="en-US" sz="2000" b="1" dirty="0" smtClean="0"/>
            <a:t>Design activities to teach the focus language</a:t>
          </a:r>
          <a:endParaRPr lang="en-US" sz="2000" b="1" dirty="0"/>
        </a:p>
      </dgm:t>
    </dgm:pt>
    <dgm:pt modelId="{C2B4D2EC-7271-43D4-A83E-C88D470E0911}" type="parTrans" cxnId="{A845E593-6B09-4925-BD36-CE48006BBACB}">
      <dgm:prSet/>
      <dgm:spPr/>
      <dgm:t>
        <a:bodyPr/>
        <a:lstStyle/>
        <a:p>
          <a:endParaRPr lang="en-US"/>
        </a:p>
      </dgm:t>
    </dgm:pt>
    <dgm:pt modelId="{AD685669-74BA-4916-A303-EBAF081D2C02}" type="sibTrans" cxnId="{A845E593-6B09-4925-BD36-CE48006BBACB}">
      <dgm:prSet/>
      <dgm:spPr/>
      <dgm:t>
        <a:bodyPr/>
        <a:lstStyle/>
        <a:p>
          <a:endParaRPr lang="en-US"/>
        </a:p>
      </dgm:t>
    </dgm:pt>
    <dgm:pt modelId="{D7FD36C3-F1BE-4C46-A6D7-4D38A51CEFC5}">
      <dgm:prSet/>
      <dgm:spPr/>
      <dgm:t>
        <a:bodyPr/>
        <a:lstStyle/>
        <a:p>
          <a:pPr rtl="0"/>
          <a:endParaRPr lang="en-US" dirty="0"/>
        </a:p>
      </dgm:t>
    </dgm:pt>
    <dgm:pt modelId="{06F2A458-3289-4DD6-B699-9D90DB2C376B}" type="parTrans" cxnId="{287A8FD8-E266-4B31-9143-B81392368E3D}">
      <dgm:prSet/>
      <dgm:spPr/>
      <dgm:t>
        <a:bodyPr/>
        <a:lstStyle/>
        <a:p>
          <a:endParaRPr lang="en-US"/>
        </a:p>
      </dgm:t>
    </dgm:pt>
    <dgm:pt modelId="{5B5C6367-FC40-46D9-85EC-6E37F49286AB}" type="sibTrans" cxnId="{287A8FD8-E266-4B31-9143-B81392368E3D}">
      <dgm:prSet/>
      <dgm:spPr/>
      <dgm:t>
        <a:bodyPr/>
        <a:lstStyle/>
        <a:p>
          <a:endParaRPr lang="en-US"/>
        </a:p>
      </dgm:t>
    </dgm:pt>
    <dgm:pt modelId="{D7D14B03-C878-42F1-8008-664DB9C436A4}">
      <dgm:prSet custT="1"/>
      <dgm:spPr/>
      <dgm:t>
        <a:bodyPr/>
        <a:lstStyle/>
        <a:p>
          <a:r>
            <a:rPr lang="en-US" sz="2000" b="1" dirty="0" smtClean="0"/>
            <a:t>Evaluate the unit.</a:t>
          </a:r>
          <a:endParaRPr lang="en-US" sz="2000" b="1" dirty="0"/>
        </a:p>
      </dgm:t>
    </dgm:pt>
    <dgm:pt modelId="{FB2EC4EF-2C54-4F9D-9FE2-7E56D3EDB646}" type="parTrans" cxnId="{45246FF0-F25B-4F48-8BD4-538B6F024566}">
      <dgm:prSet/>
      <dgm:spPr/>
      <dgm:t>
        <a:bodyPr/>
        <a:lstStyle/>
        <a:p>
          <a:endParaRPr lang="en-US"/>
        </a:p>
      </dgm:t>
    </dgm:pt>
    <dgm:pt modelId="{BD0F2730-3094-41C0-8E31-BD367807E5C8}" type="sibTrans" cxnId="{45246FF0-F25B-4F48-8BD4-538B6F024566}">
      <dgm:prSet/>
      <dgm:spPr/>
      <dgm:t>
        <a:bodyPr/>
        <a:lstStyle/>
        <a:p>
          <a:endParaRPr lang="en-US"/>
        </a:p>
      </dgm:t>
    </dgm:pt>
    <dgm:pt modelId="{DB490AAA-CB0A-4001-B7A9-4E5A7F8246C3}" type="pres">
      <dgm:prSet presAssocID="{A530DF27-7D13-496F-899D-502DE04074AA}" presName="Name0" presStyleCnt="0">
        <dgm:presLayoutVars>
          <dgm:dir/>
          <dgm:resizeHandles val="exact"/>
        </dgm:presLayoutVars>
      </dgm:prSet>
      <dgm:spPr/>
      <dgm:t>
        <a:bodyPr/>
        <a:lstStyle/>
        <a:p>
          <a:endParaRPr lang="en-US"/>
        </a:p>
      </dgm:t>
    </dgm:pt>
    <dgm:pt modelId="{92511ABD-234C-43FD-96BE-3CAAD65972B4}" type="pres">
      <dgm:prSet presAssocID="{A530DF27-7D13-496F-899D-502DE04074AA}" presName="arrow" presStyleLbl="bgShp" presStyleIdx="0" presStyleCnt="1"/>
      <dgm:spPr>
        <a:solidFill>
          <a:schemeClr val="tx2">
            <a:lumMod val="40000"/>
            <a:lumOff val="60000"/>
          </a:schemeClr>
        </a:solidFill>
      </dgm:spPr>
      <dgm:t>
        <a:bodyPr/>
        <a:lstStyle/>
        <a:p>
          <a:endParaRPr lang="en-US"/>
        </a:p>
      </dgm:t>
    </dgm:pt>
    <dgm:pt modelId="{555FE742-784C-436F-8BD6-619B828789FB}" type="pres">
      <dgm:prSet presAssocID="{A530DF27-7D13-496F-899D-502DE04074AA}" presName="points" presStyleCnt="0"/>
      <dgm:spPr/>
    </dgm:pt>
    <dgm:pt modelId="{EC7A6E96-9CC8-4451-A475-FF7709C00491}" type="pres">
      <dgm:prSet presAssocID="{E95E10DF-5378-44A2-9AFA-ED1AB4303AA3}" presName="compositeA" presStyleCnt="0"/>
      <dgm:spPr/>
    </dgm:pt>
    <dgm:pt modelId="{231ADF02-4D6A-4BEA-9F9B-8738392EE018}" type="pres">
      <dgm:prSet presAssocID="{E95E10DF-5378-44A2-9AFA-ED1AB4303AA3}" presName="textA" presStyleLbl="revTx" presStyleIdx="0" presStyleCnt="6" custScaleX="145339">
        <dgm:presLayoutVars>
          <dgm:bulletEnabled val="1"/>
        </dgm:presLayoutVars>
      </dgm:prSet>
      <dgm:spPr/>
      <dgm:t>
        <a:bodyPr/>
        <a:lstStyle/>
        <a:p>
          <a:endParaRPr lang="en-US"/>
        </a:p>
      </dgm:t>
    </dgm:pt>
    <dgm:pt modelId="{AC76B7A9-2821-4AED-8B3D-F9ACFEC1741C}" type="pres">
      <dgm:prSet presAssocID="{E95E10DF-5378-44A2-9AFA-ED1AB4303AA3}" presName="circleA" presStyleLbl="node1" presStyleIdx="0" presStyleCnt="6"/>
      <dgm:spPr/>
    </dgm:pt>
    <dgm:pt modelId="{EA190059-D31A-4A62-818E-8221EBB38E3F}" type="pres">
      <dgm:prSet presAssocID="{E95E10DF-5378-44A2-9AFA-ED1AB4303AA3}" presName="spaceA" presStyleCnt="0"/>
      <dgm:spPr/>
    </dgm:pt>
    <dgm:pt modelId="{310AC613-1492-40A1-9A3C-3C0ED9D9ED15}" type="pres">
      <dgm:prSet presAssocID="{D2C3036A-05AE-4B92-A0D1-EE1BBFD11B29}" presName="space" presStyleCnt="0"/>
      <dgm:spPr/>
    </dgm:pt>
    <dgm:pt modelId="{21136A4A-5400-45D9-A15F-48CFAB6745EF}" type="pres">
      <dgm:prSet presAssocID="{2398DAAF-4BA3-444A-8670-9F0C6D872589}" presName="compositeB" presStyleCnt="0"/>
      <dgm:spPr/>
    </dgm:pt>
    <dgm:pt modelId="{72B528E5-57CE-4C25-BBD4-F048A74BD6C1}" type="pres">
      <dgm:prSet presAssocID="{2398DAAF-4BA3-444A-8670-9F0C6D872589}" presName="textB" presStyleLbl="revTx" presStyleIdx="1" presStyleCnt="6" custScaleX="172558">
        <dgm:presLayoutVars>
          <dgm:bulletEnabled val="1"/>
        </dgm:presLayoutVars>
      </dgm:prSet>
      <dgm:spPr/>
      <dgm:t>
        <a:bodyPr/>
        <a:lstStyle/>
        <a:p>
          <a:endParaRPr lang="en-US"/>
        </a:p>
      </dgm:t>
    </dgm:pt>
    <dgm:pt modelId="{9895A6D3-0FCE-4030-8631-EC32DF0269B6}" type="pres">
      <dgm:prSet presAssocID="{2398DAAF-4BA3-444A-8670-9F0C6D872589}" presName="circleB" presStyleLbl="node1" presStyleIdx="1" presStyleCnt="6"/>
      <dgm:spPr/>
    </dgm:pt>
    <dgm:pt modelId="{65C85ECE-BC73-4819-A848-8F6387C2E2D4}" type="pres">
      <dgm:prSet presAssocID="{2398DAAF-4BA3-444A-8670-9F0C6D872589}" presName="spaceB" presStyleCnt="0"/>
      <dgm:spPr/>
    </dgm:pt>
    <dgm:pt modelId="{6A1EB9BA-8050-431F-9259-81FB30584FE2}" type="pres">
      <dgm:prSet presAssocID="{654D31A1-2F14-40E0-9853-7D30A9AC2480}" presName="space" presStyleCnt="0"/>
      <dgm:spPr/>
    </dgm:pt>
    <dgm:pt modelId="{D10C17A7-9D87-477D-B7A0-DE787B2D6F0A}" type="pres">
      <dgm:prSet presAssocID="{E874E074-083E-4A5D-A71F-479C18019E46}" presName="compositeA" presStyleCnt="0"/>
      <dgm:spPr/>
    </dgm:pt>
    <dgm:pt modelId="{F36CFC31-5D82-442E-BED5-B3305DD19D47}" type="pres">
      <dgm:prSet presAssocID="{E874E074-083E-4A5D-A71F-479C18019E46}" presName="textA" presStyleLbl="revTx" presStyleIdx="2" presStyleCnt="6" custScaleX="160510">
        <dgm:presLayoutVars>
          <dgm:bulletEnabled val="1"/>
        </dgm:presLayoutVars>
      </dgm:prSet>
      <dgm:spPr/>
      <dgm:t>
        <a:bodyPr/>
        <a:lstStyle/>
        <a:p>
          <a:endParaRPr lang="en-US"/>
        </a:p>
      </dgm:t>
    </dgm:pt>
    <dgm:pt modelId="{EF14C21F-EBCA-4A5F-A00B-FA473D182E69}" type="pres">
      <dgm:prSet presAssocID="{E874E074-083E-4A5D-A71F-479C18019E46}" presName="circleA" presStyleLbl="node1" presStyleIdx="2" presStyleCnt="6"/>
      <dgm:spPr/>
    </dgm:pt>
    <dgm:pt modelId="{44D8837E-E837-4AD9-897C-AFA733814E8A}" type="pres">
      <dgm:prSet presAssocID="{E874E074-083E-4A5D-A71F-479C18019E46}" presName="spaceA" presStyleCnt="0"/>
      <dgm:spPr/>
    </dgm:pt>
    <dgm:pt modelId="{3E3ADA85-AB65-40C4-881C-0D41F2D429D9}" type="pres">
      <dgm:prSet presAssocID="{BE40CFDD-6AAF-463E-9DE1-4113CC37613D}" presName="space" presStyleCnt="0"/>
      <dgm:spPr/>
    </dgm:pt>
    <dgm:pt modelId="{9A6A86C1-E3A6-486D-9869-A205A3A65964}" type="pres">
      <dgm:prSet presAssocID="{30770EC9-A7EC-4945-A6FA-72B72918BFF7}" presName="compositeB" presStyleCnt="0"/>
      <dgm:spPr/>
    </dgm:pt>
    <dgm:pt modelId="{48DD25F2-B38E-4688-8E3A-F718BAE2F61F}" type="pres">
      <dgm:prSet presAssocID="{30770EC9-A7EC-4945-A6FA-72B72918BFF7}" presName="textB" presStyleLbl="revTx" presStyleIdx="3" presStyleCnt="6" custScaleX="151912" custScaleY="76780" custLinFactX="9444" custLinFactY="-50000" custLinFactNeighborX="100000" custLinFactNeighborY="-100000">
        <dgm:presLayoutVars>
          <dgm:bulletEnabled val="1"/>
        </dgm:presLayoutVars>
      </dgm:prSet>
      <dgm:spPr/>
      <dgm:t>
        <a:bodyPr/>
        <a:lstStyle/>
        <a:p>
          <a:endParaRPr lang="en-US"/>
        </a:p>
      </dgm:t>
    </dgm:pt>
    <dgm:pt modelId="{F5211102-0BEA-4AEB-BC8C-80DADC337089}" type="pres">
      <dgm:prSet presAssocID="{30770EC9-A7EC-4945-A6FA-72B72918BFF7}" presName="circleB" presStyleLbl="node1" presStyleIdx="3" presStyleCnt="6"/>
      <dgm:spPr/>
    </dgm:pt>
    <dgm:pt modelId="{EBF7BCFF-61AF-4F7E-93C7-85DDEF1DC4BC}" type="pres">
      <dgm:prSet presAssocID="{30770EC9-A7EC-4945-A6FA-72B72918BFF7}" presName="spaceB" presStyleCnt="0"/>
      <dgm:spPr/>
    </dgm:pt>
    <dgm:pt modelId="{A1C9DBCF-8F3C-469D-A4EC-9A948719EC81}" type="pres">
      <dgm:prSet presAssocID="{AD685669-74BA-4916-A303-EBAF081D2C02}" presName="space" presStyleCnt="0"/>
      <dgm:spPr/>
    </dgm:pt>
    <dgm:pt modelId="{D72A73A2-CF7A-4900-99AD-C0C6314F9FD1}" type="pres">
      <dgm:prSet presAssocID="{D7FD36C3-F1BE-4C46-A6D7-4D38A51CEFC5}" presName="compositeA" presStyleCnt="0"/>
      <dgm:spPr/>
    </dgm:pt>
    <dgm:pt modelId="{4C3864E0-1D0C-4F7E-919A-640947DA2ECF}" type="pres">
      <dgm:prSet presAssocID="{D7FD36C3-F1BE-4C46-A6D7-4D38A51CEFC5}" presName="textA" presStyleLbl="revTx" presStyleIdx="4" presStyleCnt="6">
        <dgm:presLayoutVars>
          <dgm:bulletEnabled val="1"/>
        </dgm:presLayoutVars>
      </dgm:prSet>
      <dgm:spPr/>
      <dgm:t>
        <a:bodyPr/>
        <a:lstStyle/>
        <a:p>
          <a:endParaRPr lang="en-US"/>
        </a:p>
      </dgm:t>
    </dgm:pt>
    <dgm:pt modelId="{D8E0DCDE-CEE7-46F4-BCA2-B906667A1796}" type="pres">
      <dgm:prSet presAssocID="{D7FD36C3-F1BE-4C46-A6D7-4D38A51CEFC5}" presName="circleA" presStyleLbl="node1" presStyleIdx="4" presStyleCnt="6"/>
      <dgm:spPr/>
    </dgm:pt>
    <dgm:pt modelId="{A9C9EA47-15D3-4C68-9395-0AC8A5DE3F93}" type="pres">
      <dgm:prSet presAssocID="{D7FD36C3-F1BE-4C46-A6D7-4D38A51CEFC5}" presName="spaceA" presStyleCnt="0"/>
      <dgm:spPr/>
    </dgm:pt>
    <dgm:pt modelId="{458780B1-8699-47A7-A55A-D69617462BF2}" type="pres">
      <dgm:prSet presAssocID="{5B5C6367-FC40-46D9-85EC-6E37F49286AB}" presName="space" presStyleCnt="0"/>
      <dgm:spPr/>
    </dgm:pt>
    <dgm:pt modelId="{5DE5E264-24D4-4646-A39B-F64CEC341DFA}" type="pres">
      <dgm:prSet presAssocID="{D7D14B03-C878-42F1-8008-664DB9C436A4}" presName="compositeB" presStyleCnt="0"/>
      <dgm:spPr/>
    </dgm:pt>
    <dgm:pt modelId="{BD9FFA8A-39A9-40D8-BB03-299384AB51F7}" type="pres">
      <dgm:prSet presAssocID="{D7D14B03-C878-42F1-8008-664DB9C436A4}" presName="textB" presStyleLbl="revTx" presStyleIdx="5" presStyleCnt="6" custScaleX="154492">
        <dgm:presLayoutVars>
          <dgm:bulletEnabled val="1"/>
        </dgm:presLayoutVars>
      </dgm:prSet>
      <dgm:spPr/>
      <dgm:t>
        <a:bodyPr/>
        <a:lstStyle/>
        <a:p>
          <a:endParaRPr lang="en-US"/>
        </a:p>
      </dgm:t>
    </dgm:pt>
    <dgm:pt modelId="{147FFEC4-24B3-4EA0-BAD7-BF1013DE977C}" type="pres">
      <dgm:prSet presAssocID="{D7D14B03-C878-42F1-8008-664DB9C436A4}" presName="circleB" presStyleLbl="node1" presStyleIdx="5" presStyleCnt="6"/>
      <dgm:spPr/>
    </dgm:pt>
    <dgm:pt modelId="{5C0FCFA7-F353-4166-919D-380E203CDA71}" type="pres">
      <dgm:prSet presAssocID="{D7D14B03-C878-42F1-8008-664DB9C436A4}" presName="spaceB" presStyleCnt="0"/>
      <dgm:spPr/>
    </dgm:pt>
  </dgm:ptLst>
  <dgm:cxnLst>
    <dgm:cxn modelId="{EF2AAC45-F39C-4C95-BB3E-69657FDD8D32}" srcId="{A530DF27-7D13-496F-899D-502DE04074AA}" destId="{2398DAAF-4BA3-444A-8670-9F0C6D872589}" srcOrd="1" destOrd="0" parTransId="{B953795A-9F12-4E4F-A7F0-359BB5E95012}" sibTransId="{654D31A1-2F14-40E0-9853-7D30A9AC2480}"/>
    <dgm:cxn modelId="{F9C7F3E3-8A40-43C5-8939-270DDFB370BF}" srcId="{A530DF27-7D13-496F-899D-502DE04074AA}" destId="{E95E10DF-5378-44A2-9AFA-ED1AB4303AA3}" srcOrd="0" destOrd="0" parTransId="{D27DE695-2387-414C-BAF7-E628D96B932F}" sibTransId="{D2C3036A-05AE-4B92-A0D1-EE1BBFD11B29}"/>
    <dgm:cxn modelId="{50F5D67B-66C4-41AA-A8FB-C86C2D244968}" type="presOf" srcId="{A530DF27-7D13-496F-899D-502DE04074AA}" destId="{DB490AAA-CB0A-4001-B7A9-4E5A7F8246C3}" srcOrd="0" destOrd="0" presId="urn:microsoft.com/office/officeart/2005/8/layout/hProcess11"/>
    <dgm:cxn modelId="{BADA29E7-5E60-477E-9927-DDEADBEC2E94}" type="presOf" srcId="{D7D14B03-C878-42F1-8008-664DB9C436A4}" destId="{BD9FFA8A-39A9-40D8-BB03-299384AB51F7}" srcOrd="0" destOrd="0" presId="urn:microsoft.com/office/officeart/2005/8/layout/hProcess11"/>
    <dgm:cxn modelId="{6292BEF1-F4DB-4700-A6C3-DD8A7228B311}" type="presOf" srcId="{D7FD36C3-F1BE-4C46-A6D7-4D38A51CEFC5}" destId="{4C3864E0-1D0C-4F7E-919A-640947DA2ECF}" srcOrd="0" destOrd="0" presId="urn:microsoft.com/office/officeart/2005/8/layout/hProcess11"/>
    <dgm:cxn modelId="{A845E593-6B09-4925-BD36-CE48006BBACB}" srcId="{A530DF27-7D13-496F-899D-502DE04074AA}" destId="{30770EC9-A7EC-4945-A6FA-72B72918BFF7}" srcOrd="3" destOrd="0" parTransId="{C2B4D2EC-7271-43D4-A83E-C88D470E0911}" sibTransId="{AD685669-74BA-4916-A303-EBAF081D2C02}"/>
    <dgm:cxn modelId="{763D37CB-9F9C-4DFD-89EC-70F682EFCEFA}" type="presOf" srcId="{E95E10DF-5378-44A2-9AFA-ED1AB4303AA3}" destId="{231ADF02-4D6A-4BEA-9F9B-8738392EE018}" srcOrd="0" destOrd="0" presId="urn:microsoft.com/office/officeart/2005/8/layout/hProcess11"/>
    <dgm:cxn modelId="{45246FF0-F25B-4F48-8BD4-538B6F024566}" srcId="{A530DF27-7D13-496F-899D-502DE04074AA}" destId="{D7D14B03-C878-42F1-8008-664DB9C436A4}" srcOrd="5" destOrd="0" parTransId="{FB2EC4EF-2C54-4F9D-9FE2-7E56D3EDB646}" sibTransId="{BD0F2730-3094-41C0-8E31-BD367807E5C8}"/>
    <dgm:cxn modelId="{50A1C839-8CB8-4E10-85D7-09C93E60CD5F}" srcId="{A530DF27-7D13-496F-899D-502DE04074AA}" destId="{E874E074-083E-4A5D-A71F-479C18019E46}" srcOrd="2" destOrd="0" parTransId="{E334B263-52DC-4382-B2AD-046F968A86F8}" sibTransId="{BE40CFDD-6AAF-463E-9DE1-4113CC37613D}"/>
    <dgm:cxn modelId="{C8C1FED7-6194-40CD-A5A3-36888E50EE1F}" type="presOf" srcId="{E874E074-083E-4A5D-A71F-479C18019E46}" destId="{F36CFC31-5D82-442E-BED5-B3305DD19D47}" srcOrd="0" destOrd="0" presId="urn:microsoft.com/office/officeart/2005/8/layout/hProcess11"/>
    <dgm:cxn modelId="{96E12276-A34A-4CD4-8808-8616B59FD71A}" type="presOf" srcId="{2398DAAF-4BA3-444A-8670-9F0C6D872589}" destId="{72B528E5-57CE-4C25-BBD4-F048A74BD6C1}" srcOrd="0" destOrd="0" presId="urn:microsoft.com/office/officeart/2005/8/layout/hProcess11"/>
    <dgm:cxn modelId="{04DD896B-7CFA-4B98-8090-3F8A32620315}" type="presOf" srcId="{30770EC9-A7EC-4945-A6FA-72B72918BFF7}" destId="{48DD25F2-B38E-4688-8E3A-F718BAE2F61F}" srcOrd="0" destOrd="0" presId="urn:microsoft.com/office/officeart/2005/8/layout/hProcess11"/>
    <dgm:cxn modelId="{287A8FD8-E266-4B31-9143-B81392368E3D}" srcId="{A530DF27-7D13-496F-899D-502DE04074AA}" destId="{D7FD36C3-F1BE-4C46-A6D7-4D38A51CEFC5}" srcOrd="4" destOrd="0" parTransId="{06F2A458-3289-4DD6-B699-9D90DB2C376B}" sibTransId="{5B5C6367-FC40-46D9-85EC-6E37F49286AB}"/>
    <dgm:cxn modelId="{DDD2FBAC-D228-4126-BB1A-2FE48BD16FCD}" type="presParOf" srcId="{DB490AAA-CB0A-4001-B7A9-4E5A7F8246C3}" destId="{92511ABD-234C-43FD-96BE-3CAAD65972B4}" srcOrd="0" destOrd="0" presId="urn:microsoft.com/office/officeart/2005/8/layout/hProcess11"/>
    <dgm:cxn modelId="{78EF5A19-7AF7-4D92-9E44-8D71D525EDCB}" type="presParOf" srcId="{DB490AAA-CB0A-4001-B7A9-4E5A7F8246C3}" destId="{555FE742-784C-436F-8BD6-619B828789FB}" srcOrd="1" destOrd="0" presId="urn:microsoft.com/office/officeart/2005/8/layout/hProcess11"/>
    <dgm:cxn modelId="{6214CFDB-C52F-42A6-9728-5B64686E8906}" type="presParOf" srcId="{555FE742-784C-436F-8BD6-619B828789FB}" destId="{EC7A6E96-9CC8-4451-A475-FF7709C00491}" srcOrd="0" destOrd="0" presId="urn:microsoft.com/office/officeart/2005/8/layout/hProcess11"/>
    <dgm:cxn modelId="{B50CED44-04EF-43F9-9285-58AD53E279E3}" type="presParOf" srcId="{EC7A6E96-9CC8-4451-A475-FF7709C00491}" destId="{231ADF02-4D6A-4BEA-9F9B-8738392EE018}" srcOrd="0" destOrd="0" presId="urn:microsoft.com/office/officeart/2005/8/layout/hProcess11"/>
    <dgm:cxn modelId="{97D2EE4F-C07F-4AB0-B3F9-470BD101C096}" type="presParOf" srcId="{EC7A6E96-9CC8-4451-A475-FF7709C00491}" destId="{AC76B7A9-2821-4AED-8B3D-F9ACFEC1741C}" srcOrd="1" destOrd="0" presId="urn:microsoft.com/office/officeart/2005/8/layout/hProcess11"/>
    <dgm:cxn modelId="{3D555F93-5D88-4C08-A961-96888656B00A}" type="presParOf" srcId="{EC7A6E96-9CC8-4451-A475-FF7709C00491}" destId="{EA190059-D31A-4A62-818E-8221EBB38E3F}" srcOrd="2" destOrd="0" presId="urn:microsoft.com/office/officeart/2005/8/layout/hProcess11"/>
    <dgm:cxn modelId="{FACEADBB-0BC0-477E-AD81-8140B384D333}" type="presParOf" srcId="{555FE742-784C-436F-8BD6-619B828789FB}" destId="{310AC613-1492-40A1-9A3C-3C0ED9D9ED15}" srcOrd="1" destOrd="0" presId="urn:microsoft.com/office/officeart/2005/8/layout/hProcess11"/>
    <dgm:cxn modelId="{9B6AD88A-9CE2-433E-8795-96FDF4B0D9EA}" type="presParOf" srcId="{555FE742-784C-436F-8BD6-619B828789FB}" destId="{21136A4A-5400-45D9-A15F-48CFAB6745EF}" srcOrd="2" destOrd="0" presId="urn:microsoft.com/office/officeart/2005/8/layout/hProcess11"/>
    <dgm:cxn modelId="{27863BF2-6A30-4842-BE8C-AF6A9C31A4A0}" type="presParOf" srcId="{21136A4A-5400-45D9-A15F-48CFAB6745EF}" destId="{72B528E5-57CE-4C25-BBD4-F048A74BD6C1}" srcOrd="0" destOrd="0" presId="urn:microsoft.com/office/officeart/2005/8/layout/hProcess11"/>
    <dgm:cxn modelId="{86BEF17A-9E32-4C15-9C1C-3527077A5122}" type="presParOf" srcId="{21136A4A-5400-45D9-A15F-48CFAB6745EF}" destId="{9895A6D3-0FCE-4030-8631-EC32DF0269B6}" srcOrd="1" destOrd="0" presId="urn:microsoft.com/office/officeart/2005/8/layout/hProcess11"/>
    <dgm:cxn modelId="{A729D2EF-72AF-441B-88D3-D7667700F495}" type="presParOf" srcId="{21136A4A-5400-45D9-A15F-48CFAB6745EF}" destId="{65C85ECE-BC73-4819-A848-8F6387C2E2D4}" srcOrd="2" destOrd="0" presId="urn:microsoft.com/office/officeart/2005/8/layout/hProcess11"/>
    <dgm:cxn modelId="{34320B0F-7CCB-4084-8462-A9E5CF88698B}" type="presParOf" srcId="{555FE742-784C-436F-8BD6-619B828789FB}" destId="{6A1EB9BA-8050-431F-9259-81FB30584FE2}" srcOrd="3" destOrd="0" presId="urn:microsoft.com/office/officeart/2005/8/layout/hProcess11"/>
    <dgm:cxn modelId="{39E12A27-49E2-418E-992E-F10BA206305D}" type="presParOf" srcId="{555FE742-784C-436F-8BD6-619B828789FB}" destId="{D10C17A7-9D87-477D-B7A0-DE787B2D6F0A}" srcOrd="4" destOrd="0" presId="urn:microsoft.com/office/officeart/2005/8/layout/hProcess11"/>
    <dgm:cxn modelId="{15E21F05-792C-410C-9FD2-DB1FB786FF79}" type="presParOf" srcId="{D10C17A7-9D87-477D-B7A0-DE787B2D6F0A}" destId="{F36CFC31-5D82-442E-BED5-B3305DD19D47}" srcOrd="0" destOrd="0" presId="urn:microsoft.com/office/officeart/2005/8/layout/hProcess11"/>
    <dgm:cxn modelId="{AB9688F9-7F0A-4370-8E86-C521086492B8}" type="presParOf" srcId="{D10C17A7-9D87-477D-B7A0-DE787B2D6F0A}" destId="{EF14C21F-EBCA-4A5F-A00B-FA473D182E69}" srcOrd="1" destOrd="0" presId="urn:microsoft.com/office/officeart/2005/8/layout/hProcess11"/>
    <dgm:cxn modelId="{2AE9BB60-B691-4169-8DBF-30B28F811314}" type="presParOf" srcId="{D10C17A7-9D87-477D-B7A0-DE787B2D6F0A}" destId="{44D8837E-E837-4AD9-897C-AFA733814E8A}" srcOrd="2" destOrd="0" presId="urn:microsoft.com/office/officeart/2005/8/layout/hProcess11"/>
    <dgm:cxn modelId="{AB255EAC-B1CE-4EAF-B9F0-6A17F3ECABC2}" type="presParOf" srcId="{555FE742-784C-436F-8BD6-619B828789FB}" destId="{3E3ADA85-AB65-40C4-881C-0D41F2D429D9}" srcOrd="5" destOrd="0" presId="urn:microsoft.com/office/officeart/2005/8/layout/hProcess11"/>
    <dgm:cxn modelId="{451637B4-D0DE-4164-94F7-0118B77760DA}" type="presParOf" srcId="{555FE742-784C-436F-8BD6-619B828789FB}" destId="{9A6A86C1-E3A6-486D-9869-A205A3A65964}" srcOrd="6" destOrd="0" presId="urn:microsoft.com/office/officeart/2005/8/layout/hProcess11"/>
    <dgm:cxn modelId="{61A1405A-6E2B-4F04-B5A5-CE107EF8721B}" type="presParOf" srcId="{9A6A86C1-E3A6-486D-9869-A205A3A65964}" destId="{48DD25F2-B38E-4688-8E3A-F718BAE2F61F}" srcOrd="0" destOrd="0" presId="urn:microsoft.com/office/officeart/2005/8/layout/hProcess11"/>
    <dgm:cxn modelId="{C5BD5C28-8026-4B36-B127-35F817655ABC}" type="presParOf" srcId="{9A6A86C1-E3A6-486D-9869-A205A3A65964}" destId="{F5211102-0BEA-4AEB-BC8C-80DADC337089}" srcOrd="1" destOrd="0" presId="urn:microsoft.com/office/officeart/2005/8/layout/hProcess11"/>
    <dgm:cxn modelId="{AAE62BC0-B1A5-4E6F-8116-09B48E6DB010}" type="presParOf" srcId="{9A6A86C1-E3A6-486D-9869-A205A3A65964}" destId="{EBF7BCFF-61AF-4F7E-93C7-85DDEF1DC4BC}" srcOrd="2" destOrd="0" presId="urn:microsoft.com/office/officeart/2005/8/layout/hProcess11"/>
    <dgm:cxn modelId="{34B62E35-FE8B-4C27-B6D9-0791A39A9DDB}" type="presParOf" srcId="{555FE742-784C-436F-8BD6-619B828789FB}" destId="{A1C9DBCF-8F3C-469D-A4EC-9A948719EC81}" srcOrd="7" destOrd="0" presId="urn:microsoft.com/office/officeart/2005/8/layout/hProcess11"/>
    <dgm:cxn modelId="{5769762A-08E6-43EB-9215-704EB65C2A38}" type="presParOf" srcId="{555FE742-784C-436F-8BD6-619B828789FB}" destId="{D72A73A2-CF7A-4900-99AD-C0C6314F9FD1}" srcOrd="8" destOrd="0" presId="urn:microsoft.com/office/officeart/2005/8/layout/hProcess11"/>
    <dgm:cxn modelId="{AA45F5A3-455E-4E58-A83E-E743E0CD0562}" type="presParOf" srcId="{D72A73A2-CF7A-4900-99AD-C0C6314F9FD1}" destId="{4C3864E0-1D0C-4F7E-919A-640947DA2ECF}" srcOrd="0" destOrd="0" presId="urn:microsoft.com/office/officeart/2005/8/layout/hProcess11"/>
    <dgm:cxn modelId="{C35907E3-A515-4088-879D-C7F88DB1E997}" type="presParOf" srcId="{D72A73A2-CF7A-4900-99AD-C0C6314F9FD1}" destId="{D8E0DCDE-CEE7-46F4-BCA2-B906667A1796}" srcOrd="1" destOrd="0" presId="urn:microsoft.com/office/officeart/2005/8/layout/hProcess11"/>
    <dgm:cxn modelId="{614AD77B-3BE9-4B58-8F73-4D5EC4465343}" type="presParOf" srcId="{D72A73A2-CF7A-4900-99AD-C0C6314F9FD1}" destId="{A9C9EA47-15D3-4C68-9395-0AC8A5DE3F93}" srcOrd="2" destOrd="0" presId="urn:microsoft.com/office/officeart/2005/8/layout/hProcess11"/>
    <dgm:cxn modelId="{7673EE05-7CE4-4A16-9790-60337906AA3B}" type="presParOf" srcId="{555FE742-784C-436F-8BD6-619B828789FB}" destId="{458780B1-8699-47A7-A55A-D69617462BF2}" srcOrd="9" destOrd="0" presId="urn:microsoft.com/office/officeart/2005/8/layout/hProcess11"/>
    <dgm:cxn modelId="{B2F06CCA-35AE-4EA9-934F-2067250B2458}" type="presParOf" srcId="{555FE742-784C-436F-8BD6-619B828789FB}" destId="{5DE5E264-24D4-4646-A39B-F64CEC341DFA}" srcOrd="10" destOrd="0" presId="urn:microsoft.com/office/officeart/2005/8/layout/hProcess11"/>
    <dgm:cxn modelId="{B04BB733-85BC-4945-A3A2-D84F08E40215}" type="presParOf" srcId="{5DE5E264-24D4-4646-A39B-F64CEC341DFA}" destId="{BD9FFA8A-39A9-40D8-BB03-299384AB51F7}" srcOrd="0" destOrd="0" presId="urn:microsoft.com/office/officeart/2005/8/layout/hProcess11"/>
    <dgm:cxn modelId="{90E0F2B3-C88D-4E2C-9C29-1BE077CF4F87}" type="presParOf" srcId="{5DE5E264-24D4-4646-A39B-F64CEC341DFA}" destId="{147FFEC4-24B3-4EA0-BAD7-BF1013DE977C}" srcOrd="1" destOrd="0" presId="urn:microsoft.com/office/officeart/2005/8/layout/hProcess11"/>
    <dgm:cxn modelId="{68838F7B-D053-4B74-96F5-EDBD9AA8F184}" type="presParOf" srcId="{5DE5E264-24D4-4646-A39B-F64CEC341DFA}" destId="{5C0FCFA7-F353-4166-919D-380E203CDA71}" srcOrd="2" destOrd="0" presId="urn:microsoft.com/office/officeart/2005/8/layout/hProcess1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AFA44D-218A-49CC-82FD-1B5F38AAFBE3}"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C632DC7A-644B-4655-AA4A-AA0320F3FDD2}">
      <dgm:prSet phldrT="[Text]"/>
      <dgm:spPr>
        <a:solidFill>
          <a:srgbClr val="1F497D"/>
        </a:solidFill>
      </dgm:spPr>
      <dgm:t>
        <a:bodyPr/>
        <a:lstStyle/>
        <a:p>
          <a:r>
            <a:rPr lang="en-US" dirty="0" smtClean="0"/>
            <a:t>Content Standards</a:t>
          </a:r>
          <a:endParaRPr lang="en-US" dirty="0"/>
        </a:p>
      </dgm:t>
    </dgm:pt>
    <dgm:pt modelId="{14DAB575-6BFC-4990-B5B7-0F16DDF3AF34}" type="parTrans" cxnId="{C81175CF-3D62-49D1-8136-2966C77ABD3B}">
      <dgm:prSet/>
      <dgm:spPr/>
      <dgm:t>
        <a:bodyPr/>
        <a:lstStyle/>
        <a:p>
          <a:endParaRPr lang="en-US"/>
        </a:p>
      </dgm:t>
    </dgm:pt>
    <dgm:pt modelId="{88455689-9B72-462F-BB68-748E2092B89D}" type="sibTrans" cxnId="{C81175CF-3D62-49D1-8136-2966C77ABD3B}">
      <dgm:prSet/>
      <dgm:spPr/>
      <dgm:t>
        <a:bodyPr/>
        <a:lstStyle/>
        <a:p>
          <a:endParaRPr lang="en-US"/>
        </a:p>
      </dgm:t>
    </dgm:pt>
    <dgm:pt modelId="{C8EF45DD-677E-4AB6-86DB-252F837C6C84}">
      <dgm:prSet phldrT="[Text]"/>
      <dgm:spPr>
        <a:solidFill>
          <a:srgbClr val="1F497D"/>
        </a:solidFill>
      </dgm:spPr>
      <dgm:t>
        <a:bodyPr/>
        <a:lstStyle/>
        <a:p>
          <a:r>
            <a:rPr lang="en-US" dirty="0" smtClean="0"/>
            <a:t>Content Objectives</a:t>
          </a:r>
          <a:endParaRPr lang="en-US" dirty="0"/>
        </a:p>
      </dgm:t>
    </dgm:pt>
    <dgm:pt modelId="{D73B107D-47D9-4E5C-96AA-317D4F37FF5B}" type="parTrans" cxnId="{B1DADDD0-0F10-4C5B-A2A6-EECC158FEF29}">
      <dgm:prSet/>
      <dgm:spPr/>
      <dgm:t>
        <a:bodyPr/>
        <a:lstStyle/>
        <a:p>
          <a:endParaRPr lang="en-US"/>
        </a:p>
      </dgm:t>
    </dgm:pt>
    <dgm:pt modelId="{60603302-B510-406D-B0C8-CEBC9B1A1B2A}" type="sibTrans" cxnId="{B1DADDD0-0F10-4C5B-A2A6-EECC158FEF29}">
      <dgm:prSet/>
      <dgm:spPr/>
      <dgm:t>
        <a:bodyPr/>
        <a:lstStyle/>
        <a:p>
          <a:endParaRPr lang="en-US"/>
        </a:p>
      </dgm:t>
    </dgm:pt>
    <dgm:pt modelId="{CCEC77D4-7F06-4EBB-A241-B1C91E8AB43E}">
      <dgm:prSet phldrT="[Text]" custT="1"/>
      <dgm:spPr>
        <a:solidFill>
          <a:srgbClr val="1F497D"/>
        </a:solidFill>
      </dgm:spPr>
      <dgm:t>
        <a:bodyPr/>
        <a:lstStyle/>
        <a:p>
          <a:r>
            <a:rPr lang="en-US" sz="4000" dirty="0" smtClean="0"/>
            <a:t>Performance Indicators</a:t>
          </a:r>
          <a:endParaRPr lang="en-US" sz="4000" dirty="0"/>
        </a:p>
      </dgm:t>
    </dgm:pt>
    <dgm:pt modelId="{9607BA7C-8B5A-4038-8627-CBDB1A46DB2A}" type="parTrans" cxnId="{0B09A9C5-320E-455E-BCDF-96A00B70B3BB}">
      <dgm:prSet/>
      <dgm:spPr/>
      <dgm:t>
        <a:bodyPr/>
        <a:lstStyle/>
        <a:p>
          <a:endParaRPr lang="en-US"/>
        </a:p>
      </dgm:t>
    </dgm:pt>
    <dgm:pt modelId="{12248E26-E200-43FA-B8F7-D6D256432E0D}" type="sibTrans" cxnId="{0B09A9C5-320E-455E-BCDF-96A00B70B3BB}">
      <dgm:prSet/>
      <dgm:spPr/>
      <dgm:t>
        <a:bodyPr/>
        <a:lstStyle/>
        <a:p>
          <a:endParaRPr lang="en-US"/>
        </a:p>
      </dgm:t>
    </dgm:pt>
    <dgm:pt modelId="{91846039-01AA-4987-BAD8-B4D0B8081410}">
      <dgm:prSet custT="1"/>
      <dgm:spPr>
        <a:solidFill>
          <a:srgbClr val="1F497D"/>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4000" dirty="0" smtClean="0"/>
            <a:t>Language Demands</a:t>
          </a:r>
          <a:endParaRPr lang="en-US" sz="2500" dirty="0"/>
        </a:p>
      </dgm:t>
    </dgm:pt>
    <dgm:pt modelId="{2C6CEB93-2381-427D-9397-E4376D758283}" type="parTrans" cxnId="{E1F6191B-D58F-4635-AA26-69392A526EF3}">
      <dgm:prSet/>
      <dgm:spPr/>
      <dgm:t>
        <a:bodyPr/>
        <a:lstStyle/>
        <a:p>
          <a:endParaRPr lang="en-US"/>
        </a:p>
      </dgm:t>
    </dgm:pt>
    <dgm:pt modelId="{55428F80-18D0-4D51-AF49-E0D6D1D2037F}" type="sibTrans" cxnId="{E1F6191B-D58F-4635-AA26-69392A526EF3}">
      <dgm:prSet/>
      <dgm:spPr/>
      <dgm:t>
        <a:bodyPr/>
        <a:lstStyle/>
        <a:p>
          <a:endParaRPr lang="en-US"/>
        </a:p>
      </dgm:t>
    </dgm:pt>
    <dgm:pt modelId="{CA59915E-2BAE-4B6A-8B18-F66B37BC3DCA}" type="pres">
      <dgm:prSet presAssocID="{B5AFA44D-218A-49CC-82FD-1B5F38AAFBE3}" presName="outerComposite" presStyleCnt="0">
        <dgm:presLayoutVars>
          <dgm:chMax val="5"/>
          <dgm:dir/>
          <dgm:resizeHandles val="exact"/>
        </dgm:presLayoutVars>
      </dgm:prSet>
      <dgm:spPr/>
      <dgm:t>
        <a:bodyPr/>
        <a:lstStyle/>
        <a:p>
          <a:endParaRPr lang="en-US"/>
        </a:p>
      </dgm:t>
    </dgm:pt>
    <dgm:pt modelId="{446756BF-674D-4933-840D-02A821FE285F}" type="pres">
      <dgm:prSet presAssocID="{B5AFA44D-218A-49CC-82FD-1B5F38AAFBE3}" presName="dummyMaxCanvas" presStyleCnt="0">
        <dgm:presLayoutVars/>
      </dgm:prSet>
      <dgm:spPr/>
    </dgm:pt>
    <dgm:pt modelId="{7933136F-8D52-49F0-8BF5-08C964B1FC74}" type="pres">
      <dgm:prSet presAssocID="{B5AFA44D-218A-49CC-82FD-1B5F38AAFBE3}" presName="FourNodes_1" presStyleLbl="node1" presStyleIdx="0" presStyleCnt="4">
        <dgm:presLayoutVars>
          <dgm:bulletEnabled val="1"/>
        </dgm:presLayoutVars>
      </dgm:prSet>
      <dgm:spPr/>
      <dgm:t>
        <a:bodyPr/>
        <a:lstStyle/>
        <a:p>
          <a:endParaRPr lang="en-US"/>
        </a:p>
      </dgm:t>
    </dgm:pt>
    <dgm:pt modelId="{180B3B67-502D-4FAF-96A8-802FA10C1436}" type="pres">
      <dgm:prSet presAssocID="{B5AFA44D-218A-49CC-82FD-1B5F38AAFBE3}" presName="FourNodes_2" presStyleLbl="node1" presStyleIdx="1" presStyleCnt="4">
        <dgm:presLayoutVars>
          <dgm:bulletEnabled val="1"/>
        </dgm:presLayoutVars>
      </dgm:prSet>
      <dgm:spPr/>
      <dgm:t>
        <a:bodyPr/>
        <a:lstStyle/>
        <a:p>
          <a:endParaRPr lang="en-US"/>
        </a:p>
      </dgm:t>
    </dgm:pt>
    <dgm:pt modelId="{401D68ED-9C0E-4961-834A-C7CCA4254627}" type="pres">
      <dgm:prSet presAssocID="{B5AFA44D-218A-49CC-82FD-1B5F38AAFBE3}" presName="FourNodes_3" presStyleLbl="node1" presStyleIdx="2" presStyleCnt="4" custScaleX="100546">
        <dgm:presLayoutVars>
          <dgm:bulletEnabled val="1"/>
        </dgm:presLayoutVars>
      </dgm:prSet>
      <dgm:spPr/>
      <dgm:t>
        <a:bodyPr/>
        <a:lstStyle/>
        <a:p>
          <a:endParaRPr lang="en-US"/>
        </a:p>
      </dgm:t>
    </dgm:pt>
    <dgm:pt modelId="{BE87482D-71F7-43F0-A337-A237E7E6E6AC}" type="pres">
      <dgm:prSet presAssocID="{B5AFA44D-218A-49CC-82FD-1B5F38AAFBE3}" presName="FourNodes_4" presStyleLbl="node1" presStyleIdx="3" presStyleCnt="4" custLinFactNeighborX="463" custLinFactNeighborY="-10169">
        <dgm:presLayoutVars>
          <dgm:bulletEnabled val="1"/>
        </dgm:presLayoutVars>
      </dgm:prSet>
      <dgm:spPr/>
      <dgm:t>
        <a:bodyPr/>
        <a:lstStyle/>
        <a:p>
          <a:endParaRPr lang="en-US"/>
        </a:p>
      </dgm:t>
    </dgm:pt>
    <dgm:pt modelId="{CAFE104F-3A28-4036-9231-FB0BD29500D0}" type="pres">
      <dgm:prSet presAssocID="{B5AFA44D-218A-49CC-82FD-1B5F38AAFBE3}" presName="FourConn_1-2" presStyleLbl="fgAccFollowNode1" presStyleIdx="0" presStyleCnt="3">
        <dgm:presLayoutVars>
          <dgm:bulletEnabled val="1"/>
        </dgm:presLayoutVars>
      </dgm:prSet>
      <dgm:spPr/>
      <dgm:t>
        <a:bodyPr/>
        <a:lstStyle/>
        <a:p>
          <a:endParaRPr lang="en-US"/>
        </a:p>
      </dgm:t>
    </dgm:pt>
    <dgm:pt modelId="{182D8B19-1C54-4C42-A172-94BB324C5C76}" type="pres">
      <dgm:prSet presAssocID="{B5AFA44D-218A-49CC-82FD-1B5F38AAFBE3}" presName="FourConn_2-3" presStyleLbl="fgAccFollowNode1" presStyleIdx="1" presStyleCnt="3">
        <dgm:presLayoutVars>
          <dgm:bulletEnabled val="1"/>
        </dgm:presLayoutVars>
      </dgm:prSet>
      <dgm:spPr/>
      <dgm:t>
        <a:bodyPr/>
        <a:lstStyle/>
        <a:p>
          <a:endParaRPr lang="en-US"/>
        </a:p>
      </dgm:t>
    </dgm:pt>
    <dgm:pt modelId="{DB8EC652-4CC1-4371-A25D-BB9D120D8017}" type="pres">
      <dgm:prSet presAssocID="{B5AFA44D-218A-49CC-82FD-1B5F38AAFBE3}" presName="FourConn_3-4" presStyleLbl="fgAccFollowNode1" presStyleIdx="2" presStyleCnt="3">
        <dgm:presLayoutVars>
          <dgm:bulletEnabled val="1"/>
        </dgm:presLayoutVars>
      </dgm:prSet>
      <dgm:spPr/>
      <dgm:t>
        <a:bodyPr/>
        <a:lstStyle/>
        <a:p>
          <a:endParaRPr lang="en-US"/>
        </a:p>
      </dgm:t>
    </dgm:pt>
    <dgm:pt modelId="{695D6BF9-0379-4D7D-8A46-D2B6B538EB95}" type="pres">
      <dgm:prSet presAssocID="{B5AFA44D-218A-49CC-82FD-1B5F38AAFBE3}" presName="FourNodes_1_text" presStyleLbl="node1" presStyleIdx="3" presStyleCnt="4">
        <dgm:presLayoutVars>
          <dgm:bulletEnabled val="1"/>
        </dgm:presLayoutVars>
      </dgm:prSet>
      <dgm:spPr/>
      <dgm:t>
        <a:bodyPr/>
        <a:lstStyle/>
        <a:p>
          <a:endParaRPr lang="en-US"/>
        </a:p>
      </dgm:t>
    </dgm:pt>
    <dgm:pt modelId="{1CC64064-93E6-4E97-B2CC-1AEF34A0BE50}" type="pres">
      <dgm:prSet presAssocID="{B5AFA44D-218A-49CC-82FD-1B5F38AAFBE3}" presName="FourNodes_2_text" presStyleLbl="node1" presStyleIdx="3" presStyleCnt="4">
        <dgm:presLayoutVars>
          <dgm:bulletEnabled val="1"/>
        </dgm:presLayoutVars>
      </dgm:prSet>
      <dgm:spPr/>
      <dgm:t>
        <a:bodyPr/>
        <a:lstStyle/>
        <a:p>
          <a:endParaRPr lang="en-US"/>
        </a:p>
      </dgm:t>
    </dgm:pt>
    <dgm:pt modelId="{F0AC676B-DD24-4ED1-A8C9-89653959901F}" type="pres">
      <dgm:prSet presAssocID="{B5AFA44D-218A-49CC-82FD-1B5F38AAFBE3}" presName="FourNodes_3_text" presStyleLbl="node1" presStyleIdx="3" presStyleCnt="4">
        <dgm:presLayoutVars>
          <dgm:bulletEnabled val="1"/>
        </dgm:presLayoutVars>
      </dgm:prSet>
      <dgm:spPr/>
      <dgm:t>
        <a:bodyPr/>
        <a:lstStyle/>
        <a:p>
          <a:endParaRPr lang="en-US"/>
        </a:p>
      </dgm:t>
    </dgm:pt>
    <dgm:pt modelId="{137A634C-4C4F-4E6F-A54A-FB687D0E535D}" type="pres">
      <dgm:prSet presAssocID="{B5AFA44D-218A-49CC-82FD-1B5F38AAFBE3}" presName="FourNodes_4_text" presStyleLbl="node1" presStyleIdx="3" presStyleCnt="4">
        <dgm:presLayoutVars>
          <dgm:bulletEnabled val="1"/>
        </dgm:presLayoutVars>
      </dgm:prSet>
      <dgm:spPr/>
      <dgm:t>
        <a:bodyPr/>
        <a:lstStyle/>
        <a:p>
          <a:endParaRPr lang="en-US"/>
        </a:p>
      </dgm:t>
    </dgm:pt>
  </dgm:ptLst>
  <dgm:cxnLst>
    <dgm:cxn modelId="{846ABC57-96CA-4377-940F-BB7C359A5A9D}" type="presOf" srcId="{C632DC7A-644B-4655-AA4A-AA0320F3FDD2}" destId="{695D6BF9-0379-4D7D-8A46-D2B6B538EB95}" srcOrd="1" destOrd="0" presId="urn:microsoft.com/office/officeart/2005/8/layout/vProcess5"/>
    <dgm:cxn modelId="{C81175CF-3D62-49D1-8136-2966C77ABD3B}" srcId="{B5AFA44D-218A-49CC-82FD-1B5F38AAFBE3}" destId="{C632DC7A-644B-4655-AA4A-AA0320F3FDD2}" srcOrd="0" destOrd="0" parTransId="{14DAB575-6BFC-4990-B5B7-0F16DDF3AF34}" sibTransId="{88455689-9B72-462F-BB68-748E2092B89D}"/>
    <dgm:cxn modelId="{0B09A9C5-320E-455E-BCDF-96A00B70B3BB}" srcId="{B5AFA44D-218A-49CC-82FD-1B5F38AAFBE3}" destId="{CCEC77D4-7F06-4EBB-A241-B1C91E8AB43E}" srcOrd="3" destOrd="0" parTransId="{9607BA7C-8B5A-4038-8627-CBDB1A46DB2A}" sibTransId="{12248E26-E200-43FA-B8F7-D6D256432E0D}"/>
    <dgm:cxn modelId="{932FFF57-1A63-4551-9650-7F353EAACB2A}" type="presOf" srcId="{91846039-01AA-4987-BAD8-B4D0B8081410}" destId="{F0AC676B-DD24-4ED1-A8C9-89653959901F}" srcOrd="1" destOrd="0" presId="urn:microsoft.com/office/officeart/2005/8/layout/vProcess5"/>
    <dgm:cxn modelId="{92AE76D7-47B4-43A7-B1C1-4A5ABC0924C5}" type="presOf" srcId="{B5AFA44D-218A-49CC-82FD-1B5F38AAFBE3}" destId="{CA59915E-2BAE-4B6A-8B18-F66B37BC3DCA}" srcOrd="0" destOrd="0" presId="urn:microsoft.com/office/officeart/2005/8/layout/vProcess5"/>
    <dgm:cxn modelId="{325454E9-F80C-40C8-B761-7A3FBABBCA9A}" type="presOf" srcId="{CCEC77D4-7F06-4EBB-A241-B1C91E8AB43E}" destId="{BE87482D-71F7-43F0-A337-A237E7E6E6AC}" srcOrd="0" destOrd="0" presId="urn:microsoft.com/office/officeart/2005/8/layout/vProcess5"/>
    <dgm:cxn modelId="{6BFD2E90-7328-4F2C-8EE9-3B00230AEF10}" type="presOf" srcId="{91846039-01AA-4987-BAD8-B4D0B8081410}" destId="{401D68ED-9C0E-4961-834A-C7CCA4254627}" srcOrd="0" destOrd="0" presId="urn:microsoft.com/office/officeart/2005/8/layout/vProcess5"/>
    <dgm:cxn modelId="{E1F6191B-D58F-4635-AA26-69392A526EF3}" srcId="{B5AFA44D-218A-49CC-82FD-1B5F38AAFBE3}" destId="{91846039-01AA-4987-BAD8-B4D0B8081410}" srcOrd="2" destOrd="0" parTransId="{2C6CEB93-2381-427D-9397-E4376D758283}" sibTransId="{55428F80-18D0-4D51-AF49-E0D6D1D2037F}"/>
    <dgm:cxn modelId="{8256693D-696C-4FC3-A279-7B443987485B}" type="presOf" srcId="{C8EF45DD-677E-4AB6-86DB-252F837C6C84}" destId="{1CC64064-93E6-4E97-B2CC-1AEF34A0BE50}" srcOrd="1" destOrd="0" presId="urn:microsoft.com/office/officeart/2005/8/layout/vProcess5"/>
    <dgm:cxn modelId="{BDC7428D-D645-471E-995D-05BCAAAD1EA6}" type="presOf" srcId="{60603302-B510-406D-B0C8-CEBC9B1A1B2A}" destId="{182D8B19-1C54-4C42-A172-94BB324C5C76}" srcOrd="0" destOrd="0" presId="urn:microsoft.com/office/officeart/2005/8/layout/vProcess5"/>
    <dgm:cxn modelId="{B1DADDD0-0F10-4C5B-A2A6-EECC158FEF29}" srcId="{B5AFA44D-218A-49CC-82FD-1B5F38AAFBE3}" destId="{C8EF45DD-677E-4AB6-86DB-252F837C6C84}" srcOrd="1" destOrd="0" parTransId="{D73B107D-47D9-4E5C-96AA-317D4F37FF5B}" sibTransId="{60603302-B510-406D-B0C8-CEBC9B1A1B2A}"/>
    <dgm:cxn modelId="{510D7697-40F5-42C6-B7C9-D62F66CEB005}" type="presOf" srcId="{CCEC77D4-7F06-4EBB-A241-B1C91E8AB43E}" destId="{137A634C-4C4F-4E6F-A54A-FB687D0E535D}" srcOrd="1" destOrd="0" presId="urn:microsoft.com/office/officeart/2005/8/layout/vProcess5"/>
    <dgm:cxn modelId="{EF22F294-294A-49A9-B9EB-B3D8012FE7A7}" type="presOf" srcId="{55428F80-18D0-4D51-AF49-E0D6D1D2037F}" destId="{DB8EC652-4CC1-4371-A25D-BB9D120D8017}" srcOrd="0" destOrd="0" presId="urn:microsoft.com/office/officeart/2005/8/layout/vProcess5"/>
    <dgm:cxn modelId="{C853BA2A-BF03-425D-9692-C2A27427BEB0}" type="presOf" srcId="{C8EF45DD-677E-4AB6-86DB-252F837C6C84}" destId="{180B3B67-502D-4FAF-96A8-802FA10C1436}" srcOrd="0" destOrd="0" presId="urn:microsoft.com/office/officeart/2005/8/layout/vProcess5"/>
    <dgm:cxn modelId="{BE342808-A218-425D-BD9A-73C8E629352F}" type="presOf" srcId="{88455689-9B72-462F-BB68-748E2092B89D}" destId="{CAFE104F-3A28-4036-9231-FB0BD29500D0}" srcOrd="0" destOrd="0" presId="urn:microsoft.com/office/officeart/2005/8/layout/vProcess5"/>
    <dgm:cxn modelId="{09783456-498B-4375-9FE5-32DE92DC19AA}" type="presOf" srcId="{C632DC7A-644B-4655-AA4A-AA0320F3FDD2}" destId="{7933136F-8D52-49F0-8BF5-08C964B1FC74}" srcOrd="0" destOrd="0" presId="urn:microsoft.com/office/officeart/2005/8/layout/vProcess5"/>
    <dgm:cxn modelId="{253CBECC-239C-4393-B1DA-191B3E0331C3}" type="presParOf" srcId="{CA59915E-2BAE-4B6A-8B18-F66B37BC3DCA}" destId="{446756BF-674D-4933-840D-02A821FE285F}" srcOrd="0" destOrd="0" presId="urn:microsoft.com/office/officeart/2005/8/layout/vProcess5"/>
    <dgm:cxn modelId="{F641A682-A9B6-45C5-8D68-3FAEDF2E010D}" type="presParOf" srcId="{CA59915E-2BAE-4B6A-8B18-F66B37BC3DCA}" destId="{7933136F-8D52-49F0-8BF5-08C964B1FC74}" srcOrd="1" destOrd="0" presId="urn:microsoft.com/office/officeart/2005/8/layout/vProcess5"/>
    <dgm:cxn modelId="{BDD1A2CE-B5F9-4935-BA73-2C0DAF581BC8}" type="presParOf" srcId="{CA59915E-2BAE-4B6A-8B18-F66B37BC3DCA}" destId="{180B3B67-502D-4FAF-96A8-802FA10C1436}" srcOrd="2" destOrd="0" presId="urn:microsoft.com/office/officeart/2005/8/layout/vProcess5"/>
    <dgm:cxn modelId="{592DCFB7-A0FE-46CE-B662-8084691F7946}" type="presParOf" srcId="{CA59915E-2BAE-4B6A-8B18-F66B37BC3DCA}" destId="{401D68ED-9C0E-4961-834A-C7CCA4254627}" srcOrd="3" destOrd="0" presId="urn:microsoft.com/office/officeart/2005/8/layout/vProcess5"/>
    <dgm:cxn modelId="{3E90DBEB-0B9D-44B2-963E-E67D5886DF2E}" type="presParOf" srcId="{CA59915E-2BAE-4B6A-8B18-F66B37BC3DCA}" destId="{BE87482D-71F7-43F0-A337-A237E7E6E6AC}" srcOrd="4" destOrd="0" presId="urn:microsoft.com/office/officeart/2005/8/layout/vProcess5"/>
    <dgm:cxn modelId="{031198A5-A267-4194-A080-5C6811F8DD54}" type="presParOf" srcId="{CA59915E-2BAE-4B6A-8B18-F66B37BC3DCA}" destId="{CAFE104F-3A28-4036-9231-FB0BD29500D0}" srcOrd="5" destOrd="0" presId="urn:microsoft.com/office/officeart/2005/8/layout/vProcess5"/>
    <dgm:cxn modelId="{E511B46B-183B-4601-828F-0696515DC4CF}" type="presParOf" srcId="{CA59915E-2BAE-4B6A-8B18-F66B37BC3DCA}" destId="{182D8B19-1C54-4C42-A172-94BB324C5C76}" srcOrd="6" destOrd="0" presId="urn:microsoft.com/office/officeart/2005/8/layout/vProcess5"/>
    <dgm:cxn modelId="{5425C037-E491-4F3D-843F-0E5CF27D1202}" type="presParOf" srcId="{CA59915E-2BAE-4B6A-8B18-F66B37BC3DCA}" destId="{DB8EC652-4CC1-4371-A25D-BB9D120D8017}" srcOrd="7" destOrd="0" presId="urn:microsoft.com/office/officeart/2005/8/layout/vProcess5"/>
    <dgm:cxn modelId="{82BCB39D-C432-4B7C-831A-D4256CAD68B5}" type="presParOf" srcId="{CA59915E-2BAE-4B6A-8B18-F66B37BC3DCA}" destId="{695D6BF9-0379-4D7D-8A46-D2B6B538EB95}" srcOrd="8" destOrd="0" presId="urn:microsoft.com/office/officeart/2005/8/layout/vProcess5"/>
    <dgm:cxn modelId="{EF6B9E13-A64D-4F76-AC44-0BAEE90536FE}" type="presParOf" srcId="{CA59915E-2BAE-4B6A-8B18-F66B37BC3DCA}" destId="{1CC64064-93E6-4E97-B2CC-1AEF34A0BE50}" srcOrd="9" destOrd="0" presId="urn:microsoft.com/office/officeart/2005/8/layout/vProcess5"/>
    <dgm:cxn modelId="{D08788EB-625D-467A-80D4-B1FC17078147}" type="presParOf" srcId="{CA59915E-2BAE-4B6A-8B18-F66B37BC3DCA}" destId="{F0AC676B-DD24-4ED1-A8C9-89653959901F}" srcOrd="10" destOrd="0" presId="urn:microsoft.com/office/officeart/2005/8/layout/vProcess5"/>
    <dgm:cxn modelId="{34C486A6-0A90-485E-8D24-DEAB1F095A6F}" type="presParOf" srcId="{CA59915E-2BAE-4B6A-8B18-F66B37BC3DCA}" destId="{137A634C-4C4F-4E6F-A54A-FB687D0E535D}"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DFFC48-FE02-4819-BFC9-32A80D340E9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E706971-4FA2-4E42-BB07-9191BB8AA41D}">
      <dgm:prSet/>
      <dgm:spPr/>
      <dgm:t>
        <a:bodyPr/>
        <a:lstStyle/>
        <a:p>
          <a:pPr rtl="0"/>
          <a:r>
            <a:rPr lang="en-US" b="1" dirty="0" smtClean="0">
              <a:effectLst>
                <a:outerShdw blurRad="38100" dist="38100" dir="2700000" algn="tl">
                  <a:srgbClr val="000000">
                    <a:alpha val="43137"/>
                  </a:srgbClr>
                </a:outerShdw>
              </a:effectLst>
            </a:rPr>
            <a:t>Background Knowledge </a:t>
          </a:r>
          <a:endParaRPr lang="en-US" b="1" dirty="0">
            <a:effectLst>
              <a:outerShdw blurRad="38100" dist="38100" dir="2700000" algn="tl">
                <a:srgbClr val="000000">
                  <a:alpha val="43137"/>
                </a:srgbClr>
              </a:outerShdw>
            </a:effectLst>
          </a:endParaRPr>
        </a:p>
      </dgm:t>
    </dgm:pt>
    <dgm:pt modelId="{DBD2D964-A8A0-45EA-8E62-C91E53183D16}" type="parTrans" cxnId="{CF66BC41-AF53-40D3-9985-41E8C17E1145}">
      <dgm:prSet/>
      <dgm:spPr/>
      <dgm:t>
        <a:bodyPr/>
        <a:lstStyle/>
        <a:p>
          <a:endParaRPr lang="en-US"/>
        </a:p>
      </dgm:t>
    </dgm:pt>
    <dgm:pt modelId="{295C8D19-0AE8-467E-9371-9773C5DCC574}" type="sibTrans" cxnId="{CF66BC41-AF53-40D3-9985-41E8C17E1145}">
      <dgm:prSet/>
      <dgm:spPr/>
      <dgm:t>
        <a:bodyPr/>
        <a:lstStyle/>
        <a:p>
          <a:endParaRPr lang="en-US"/>
        </a:p>
      </dgm:t>
    </dgm:pt>
    <dgm:pt modelId="{75E9BC54-E66D-4A2D-ABF2-6B9252A1AA86}" type="pres">
      <dgm:prSet presAssocID="{5CDFFC48-FE02-4819-BFC9-32A80D340E9A}" presName="Name0" presStyleCnt="0">
        <dgm:presLayoutVars>
          <dgm:dir/>
          <dgm:animLvl val="lvl"/>
          <dgm:resizeHandles val="exact"/>
        </dgm:presLayoutVars>
      </dgm:prSet>
      <dgm:spPr/>
      <dgm:t>
        <a:bodyPr/>
        <a:lstStyle/>
        <a:p>
          <a:endParaRPr lang="en-US"/>
        </a:p>
      </dgm:t>
    </dgm:pt>
    <dgm:pt modelId="{0B638A69-2B46-4946-B0E7-BAE7BAF1A5B3}" type="pres">
      <dgm:prSet presAssocID="{CE706971-4FA2-4E42-BB07-9191BB8AA41D}" presName="linNode" presStyleCnt="0"/>
      <dgm:spPr/>
    </dgm:pt>
    <dgm:pt modelId="{A54893C5-A5E2-4038-9E1C-E472CE9300E9}" type="pres">
      <dgm:prSet presAssocID="{CE706971-4FA2-4E42-BB07-9191BB8AA41D}" presName="parentText" presStyleLbl="node1" presStyleIdx="0" presStyleCnt="1" custScaleX="277778">
        <dgm:presLayoutVars>
          <dgm:chMax val="1"/>
          <dgm:bulletEnabled val="1"/>
        </dgm:presLayoutVars>
      </dgm:prSet>
      <dgm:spPr/>
      <dgm:t>
        <a:bodyPr/>
        <a:lstStyle/>
        <a:p>
          <a:endParaRPr lang="en-US"/>
        </a:p>
      </dgm:t>
    </dgm:pt>
  </dgm:ptLst>
  <dgm:cxnLst>
    <dgm:cxn modelId="{BE377874-BFD8-49C3-9A3B-679984B90BF8}" type="presOf" srcId="{CE706971-4FA2-4E42-BB07-9191BB8AA41D}" destId="{A54893C5-A5E2-4038-9E1C-E472CE9300E9}" srcOrd="0" destOrd="0" presId="urn:microsoft.com/office/officeart/2005/8/layout/vList5"/>
    <dgm:cxn modelId="{854E39FE-8C33-4434-9AB1-2FF7836D136B}" type="presOf" srcId="{5CDFFC48-FE02-4819-BFC9-32A80D340E9A}" destId="{75E9BC54-E66D-4A2D-ABF2-6B9252A1AA86}" srcOrd="0" destOrd="0" presId="urn:microsoft.com/office/officeart/2005/8/layout/vList5"/>
    <dgm:cxn modelId="{CF66BC41-AF53-40D3-9985-41E8C17E1145}" srcId="{5CDFFC48-FE02-4819-BFC9-32A80D340E9A}" destId="{CE706971-4FA2-4E42-BB07-9191BB8AA41D}" srcOrd="0" destOrd="0" parTransId="{DBD2D964-A8A0-45EA-8E62-C91E53183D16}" sibTransId="{295C8D19-0AE8-467E-9371-9773C5DCC574}"/>
    <dgm:cxn modelId="{89584E9E-C698-4CEC-A9F2-92AD56AF3B2F}" type="presParOf" srcId="{75E9BC54-E66D-4A2D-ABF2-6B9252A1AA86}" destId="{0B638A69-2B46-4946-B0E7-BAE7BAF1A5B3}" srcOrd="0" destOrd="0" presId="urn:microsoft.com/office/officeart/2005/8/layout/vList5"/>
    <dgm:cxn modelId="{A0AA4B0B-627F-46FA-ABE0-F7150CCB4FBC}" type="presParOf" srcId="{0B638A69-2B46-4946-B0E7-BAE7BAF1A5B3}" destId="{A54893C5-A5E2-4038-9E1C-E472CE9300E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4AC9D4-FB33-4636-81D1-75D1FCCE8FA4}"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FEA603C1-8A52-4732-9431-192252B8670B}">
      <dgm:prSet phldrT="[Text]"/>
      <dgm:spPr/>
      <dgm:t>
        <a:bodyPr/>
        <a:lstStyle/>
        <a:p>
          <a:r>
            <a:rPr lang="en-US" dirty="0" smtClean="0"/>
            <a:t>“Academic language refers to the abilities to construct meaning </a:t>
          </a:r>
          <a:r>
            <a:rPr lang="en-US" dirty="0" smtClean="0"/>
            <a:t>from </a:t>
          </a:r>
          <a:r>
            <a:rPr lang="en-US" dirty="0" smtClean="0"/>
            <a:t>oral and written languages, relate complex ideas and information, recognize features of different genres and use various linguistic strategies to communicate.”</a:t>
          </a:r>
          <a:endParaRPr lang="en-US" dirty="0"/>
        </a:p>
      </dgm:t>
    </dgm:pt>
    <dgm:pt modelId="{D36C1EEB-947B-4C1B-B629-BD6EB5A0A35C}" type="parTrans" cxnId="{B4B131F2-B156-4A81-BA23-05DF6980ED60}">
      <dgm:prSet/>
      <dgm:spPr/>
      <dgm:t>
        <a:bodyPr/>
        <a:lstStyle/>
        <a:p>
          <a:endParaRPr lang="en-US"/>
        </a:p>
      </dgm:t>
    </dgm:pt>
    <dgm:pt modelId="{3DA0B38C-381A-4ACA-A6E5-A8C50BC9E59A}" type="sibTrans" cxnId="{B4B131F2-B156-4A81-BA23-05DF6980ED60}">
      <dgm:prSet/>
      <dgm:spPr/>
      <dgm:t>
        <a:bodyPr/>
        <a:lstStyle/>
        <a:p>
          <a:endParaRPr lang="en-US"/>
        </a:p>
      </dgm:t>
    </dgm:pt>
    <dgm:pt modelId="{0F2B7C4B-F91F-4C3C-84D8-0AFF5977FEF0}">
      <dgm:prSet phldrT="[Text]"/>
      <dgm:spPr/>
      <dgm:t>
        <a:bodyPr/>
        <a:lstStyle/>
        <a:p>
          <a:r>
            <a:rPr lang="en-US" dirty="0" smtClean="0"/>
            <a:t>The WIDA ELP Standards guide the teaching and learning </a:t>
          </a:r>
          <a:r>
            <a:rPr lang="en-US" b="1" u="sng" dirty="0" smtClean="0"/>
            <a:t>of academic language</a:t>
          </a:r>
          <a:r>
            <a:rPr lang="en-US" dirty="0" smtClean="0"/>
            <a:t> for English Language Learners.</a:t>
          </a:r>
          <a:endParaRPr lang="en-US" dirty="0"/>
        </a:p>
      </dgm:t>
    </dgm:pt>
    <dgm:pt modelId="{28116852-CA05-4A77-BEC3-6BE7709ABAC6}" type="parTrans" cxnId="{34F0EF6E-9BDA-4D83-BA3F-89EFB4252879}">
      <dgm:prSet/>
      <dgm:spPr/>
      <dgm:t>
        <a:bodyPr/>
        <a:lstStyle/>
        <a:p>
          <a:endParaRPr lang="en-US"/>
        </a:p>
      </dgm:t>
    </dgm:pt>
    <dgm:pt modelId="{4802B77D-DF51-4FB7-92BB-D86F2B005A57}" type="sibTrans" cxnId="{34F0EF6E-9BDA-4D83-BA3F-89EFB4252879}">
      <dgm:prSet/>
      <dgm:spPr/>
      <dgm:t>
        <a:bodyPr/>
        <a:lstStyle/>
        <a:p>
          <a:endParaRPr lang="en-US"/>
        </a:p>
      </dgm:t>
    </dgm:pt>
    <dgm:pt modelId="{EDC11570-1A97-4A31-9E4D-0EABCD8B1E79}" type="pres">
      <dgm:prSet presAssocID="{AC4AC9D4-FB33-4636-81D1-75D1FCCE8FA4}" presName="diagram" presStyleCnt="0">
        <dgm:presLayoutVars>
          <dgm:dir/>
          <dgm:resizeHandles val="exact"/>
        </dgm:presLayoutVars>
      </dgm:prSet>
      <dgm:spPr/>
      <dgm:t>
        <a:bodyPr/>
        <a:lstStyle/>
        <a:p>
          <a:endParaRPr lang="en-US"/>
        </a:p>
      </dgm:t>
    </dgm:pt>
    <dgm:pt modelId="{72F1CBA8-DC9E-4193-8C90-E5FFEAFFE03A}" type="pres">
      <dgm:prSet presAssocID="{FEA603C1-8A52-4732-9431-192252B8670B}" presName="arrow" presStyleLbl="node1" presStyleIdx="0" presStyleCnt="2" custScaleX="113084" custScaleY="111423" custRadScaleRad="91089" custRadScaleInc="1261">
        <dgm:presLayoutVars>
          <dgm:bulletEnabled val="1"/>
        </dgm:presLayoutVars>
      </dgm:prSet>
      <dgm:spPr/>
      <dgm:t>
        <a:bodyPr/>
        <a:lstStyle/>
        <a:p>
          <a:endParaRPr lang="en-US"/>
        </a:p>
      </dgm:t>
    </dgm:pt>
    <dgm:pt modelId="{513A398E-D162-478B-9293-8F0957BD6D1F}" type="pres">
      <dgm:prSet presAssocID="{0F2B7C4B-F91F-4C3C-84D8-0AFF5977FEF0}" presName="arrow" presStyleLbl="node1" presStyleIdx="1" presStyleCnt="2" custScaleX="109277" custScaleY="96193" custRadScaleRad="103725" custRadScaleInc="0">
        <dgm:presLayoutVars>
          <dgm:bulletEnabled val="1"/>
        </dgm:presLayoutVars>
      </dgm:prSet>
      <dgm:spPr/>
      <dgm:t>
        <a:bodyPr/>
        <a:lstStyle/>
        <a:p>
          <a:endParaRPr lang="en-US"/>
        </a:p>
      </dgm:t>
    </dgm:pt>
  </dgm:ptLst>
  <dgm:cxnLst>
    <dgm:cxn modelId="{DDFE6548-9AB1-42BF-B967-24F3D2906AF8}" type="presOf" srcId="{FEA603C1-8A52-4732-9431-192252B8670B}" destId="{72F1CBA8-DC9E-4193-8C90-E5FFEAFFE03A}" srcOrd="0" destOrd="0" presId="urn:microsoft.com/office/officeart/2005/8/layout/arrow5"/>
    <dgm:cxn modelId="{34F0EF6E-9BDA-4D83-BA3F-89EFB4252879}" srcId="{AC4AC9D4-FB33-4636-81D1-75D1FCCE8FA4}" destId="{0F2B7C4B-F91F-4C3C-84D8-0AFF5977FEF0}" srcOrd="1" destOrd="0" parTransId="{28116852-CA05-4A77-BEC3-6BE7709ABAC6}" sibTransId="{4802B77D-DF51-4FB7-92BB-D86F2B005A57}"/>
    <dgm:cxn modelId="{7177770A-A3B7-48B6-B59A-1665933673F5}" type="presOf" srcId="{0F2B7C4B-F91F-4C3C-84D8-0AFF5977FEF0}" destId="{513A398E-D162-478B-9293-8F0957BD6D1F}" srcOrd="0" destOrd="0" presId="urn:microsoft.com/office/officeart/2005/8/layout/arrow5"/>
    <dgm:cxn modelId="{A0A27C19-0BEF-4E34-B1E2-C4FC737839AE}" type="presOf" srcId="{AC4AC9D4-FB33-4636-81D1-75D1FCCE8FA4}" destId="{EDC11570-1A97-4A31-9E4D-0EABCD8B1E79}" srcOrd="0" destOrd="0" presId="urn:microsoft.com/office/officeart/2005/8/layout/arrow5"/>
    <dgm:cxn modelId="{B4B131F2-B156-4A81-BA23-05DF6980ED60}" srcId="{AC4AC9D4-FB33-4636-81D1-75D1FCCE8FA4}" destId="{FEA603C1-8A52-4732-9431-192252B8670B}" srcOrd="0" destOrd="0" parTransId="{D36C1EEB-947B-4C1B-B629-BD6EB5A0A35C}" sibTransId="{3DA0B38C-381A-4ACA-A6E5-A8C50BC9E59A}"/>
    <dgm:cxn modelId="{ED2D0128-9E26-4904-A10F-2347A0719477}" type="presParOf" srcId="{EDC11570-1A97-4A31-9E4D-0EABCD8B1E79}" destId="{72F1CBA8-DC9E-4193-8C90-E5FFEAFFE03A}" srcOrd="0" destOrd="0" presId="urn:microsoft.com/office/officeart/2005/8/layout/arrow5"/>
    <dgm:cxn modelId="{D7F83C38-D8FE-4471-BD0D-271273B107A8}" type="presParOf" srcId="{EDC11570-1A97-4A31-9E4D-0EABCD8B1E79}" destId="{513A398E-D162-478B-9293-8F0957BD6D1F}" srcOrd="1" destOrd="0" presId="urn:microsoft.com/office/officeart/2005/8/layout/arrow5"/>
  </dgm:cxnLst>
  <dgm:bg/>
  <dgm:whole>
    <a:ln>
      <a:solidFill>
        <a:schemeClr val="accent1"/>
      </a:solid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47004B-10B3-4C8A-B84D-30C89E3CF32F}"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E11A38DF-4C4F-4174-8D36-19B77D682E17}">
      <dgm:prSet phldrT="[Text]"/>
      <dgm:spPr>
        <a:solidFill>
          <a:srgbClr val="1F497D"/>
        </a:solidFill>
      </dgm:spPr>
      <dgm:t>
        <a:bodyPr/>
        <a:lstStyle/>
        <a:p>
          <a:r>
            <a:rPr lang="en-US" dirty="0" smtClean="0"/>
            <a:t>What do the learners need to do with listening, speaking, reading and/or writing to fulfill the content demands?</a:t>
          </a:r>
          <a:endParaRPr lang="en-US" dirty="0"/>
        </a:p>
      </dgm:t>
    </dgm:pt>
    <dgm:pt modelId="{645B2745-5495-4A7A-B329-EC6C98C964F6}" type="parTrans" cxnId="{804276D1-5153-4861-B389-042481600EF9}">
      <dgm:prSet/>
      <dgm:spPr/>
      <dgm:t>
        <a:bodyPr/>
        <a:lstStyle/>
        <a:p>
          <a:endParaRPr lang="en-US"/>
        </a:p>
      </dgm:t>
    </dgm:pt>
    <dgm:pt modelId="{C806A040-AE1E-46EC-A53B-B0365003F29F}" type="sibTrans" cxnId="{804276D1-5153-4861-B389-042481600EF9}">
      <dgm:prSet/>
      <dgm:spPr/>
      <dgm:t>
        <a:bodyPr/>
        <a:lstStyle/>
        <a:p>
          <a:endParaRPr lang="en-US"/>
        </a:p>
      </dgm:t>
    </dgm:pt>
    <dgm:pt modelId="{D31BA817-B792-4EF7-A570-3A382BCC635D}">
      <dgm:prSet phldrT="[Text]"/>
      <dgm:spPr>
        <a:solidFill>
          <a:srgbClr val="1F497D"/>
        </a:solidFill>
      </dgm:spPr>
      <dgm:t>
        <a:bodyPr/>
        <a:lstStyle/>
        <a:p>
          <a:r>
            <a:rPr lang="en-US" dirty="0" smtClean="0"/>
            <a:t>How much focus to place on one or more of the domains for the unit?</a:t>
          </a:r>
          <a:endParaRPr lang="en-US" dirty="0"/>
        </a:p>
      </dgm:t>
    </dgm:pt>
    <dgm:pt modelId="{B52EC5B8-5193-4D3E-BCF2-8F87160B5C81}" type="parTrans" cxnId="{BF4F337B-65E2-45DD-B8C2-4D860DE8B7BD}">
      <dgm:prSet/>
      <dgm:spPr/>
      <dgm:t>
        <a:bodyPr/>
        <a:lstStyle/>
        <a:p>
          <a:endParaRPr lang="en-US"/>
        </a:p>
      </dgm:t>
    </dgm:pt>
    <dgm:pt modelId="{1D6A4567-7B81-409F-8AC2-7DF972A0E9BF}" type="sibTrans" cxnId="{BF4F337B-65E2-45DD-B8C2-4D860DE8B7BD}">
      <dgm:prSet/>
      <dgm:spPr/>
      <dgm:t>
        <a:bodyPr/>
        <a:lstStyle/>
        <a:p>
          <a:endParaRPr lang="en-US"/>
        </a:p>
      </dgm:t>
    </dgm:pt>
    <dgm:pt modelId="{DF6E7FAA-0FFC-4C3F-8E79-E956D4ED1497}" type="pres">
      <dgm:prSet presAssocID="{6C47004B-10B3-4C8A-B84D-30C89E3CF32F}" presName="linearFlow" presStyleCnt="0">
        <dgm:presLayoutVars>
          <dgm:dir/>
          <dgm:resizeHandles val="exact"/>
        </dgm:presLayoutVars>
      </dgm:prSet>
      <dgm:spPr/>
      <dgm:t>
        <a:bodyPr/>
        <a:lstStyle/>
        <a:p>
          <a:endParaRPr lang="en-US"/>
        </a:p>
      </dgm:t>
    </dgm:pt>
    <dgm:pt modelId="{05A200F7-90BA-47B5-849B-D77459A720D2}" type="pres">
      <dgm:prSet presAssocID="{E11A38DF-4C4F-4174-8D36-19B77D682E17}" presName="composite" presStyleCnt="0"/>
      <dgm:spPr/>
    </dgm:pt>
    <dgm:pt modelId="{12DB7271-B922-45BA-A85D-ED00AB035FC0}" type="pres">
      <dgm:prSet presAssocID="{E11A38DF-4C4F-4174-8D36-19B77D682E17}" presName="imgShp" presStyleLbl="fgImgPlace1" presStyleIdx="0" presStyleCnt="2"/>
      <dgm:spPr>
        <a:blipFill rotWithShape="0">
          <a:blip xmlns:r="http://schemas.openxmlformats.org/officeDocument/2006/relationships" r:embed="rId1"/>
          <a:stretch>
            <a:fillRect/>
          </a:stretch>
        </a:blipFill>
      </dgm:spPr>
    </dgm:pt>
    <dgm:pt modelId="{32534E90-CA6E-4477-BA59-A830456FD10E}" type="pres">
      <dgm:prSet presAssocID="{E11A38DF-4C4F-4174-8D36-19B77D682E17}" presName="txShp" presStyleLbl="node1" presStyleIdx="0" presStyleCnt="2">
        <dgm:presLayoutVars>
          <dgm:bulletEnabled val="1"/>
        </dgm:presLayoutVars>
      </dgm:prSet>
      <dgm:spPr/>
      <dgm:t>
        <a:bodyPr/>
        <a:lstStyle/>
        <a:p>
          <a:endParaRPr lang="en-US"/>
        </a:p>
      </dgm:t>
    </dgm:pt>
    <dgm:pt modelId="{47BD6697-91B8-4DA5-BEE7-888C5400361C}" type="pres">
      <dgm:prSet presAssocID="{C806A040-AE1E-46EC-A53B-B0365003F29F}" presName="spacing" presStyleCnt="0"/>
      <dgm:spPr/>
    </dgm:pt>
    <dgm:pt modelId="{128EDC5B-5B66-4A18-B073-9858E6CE6181}" type="pres">
      <dgm:prSet presAssocID="{D31BA817-B792-4EF7-A570-3A382BCC635D}" presName="composite" presStyleCnt="0"/>
      <dgm:spPr/>
    </dgm:pt>
    <dgm:pt modelId="{B1EF4A20-EA5C-4CA6-A20E-D48A13F2FC55}" type="pres">
      <dgm:prSet presAssocID="{D31BA817-B792-4EF7-A570-3A382BCC635D}" presName="imgShp" presStyleLbl="fgImgPlace1" presStyleIdx="1" presStyleCnt="2"/>
      <dgm:spPr>
        <a:blipFill rotWithShape="0">
          <a:blip xmlns:r="http://schemas.openxmlformats.org/officeDocument/2006/relationships" r:embed="rId2"/>
          <a:stretch>
            <a:fillRect/>
          </a:stretch>
        </a:blipFill>
      </dgm:spPr>
    </dgm:pt>
    <dgm:pt modelId="{C789BBE7-0D30-4B7D-94D0-52B926F8A743}" type="pres">
      <dgm:prSet presAssocID="{D31BA817-B792-4EF7-A570-3A382BCC635D}" presName="txShp" presStyleLbl="node1" presStyleIdx="1" presStyleCnt="2" custLinFactNeighborX="-299" custLinFactNeighborY="3346">
        <dgm:presLayoutVars>
          <dgm:bulletEnabled val="1"/>
        </dgm:presLayoutVars>
      </dgm:prSet>
      <dgm:spPr/>
      <dgm:t>
        <a:bodyPr/>
        <a:lstStyle/>
        <a:p>
          <a:endParaRPr lang="en-US"/>
        </a:p>
      </dgm:t>
    </dgm:pt>
  </dgm:ptLst>
  <dgm:cxnLst>
    <dgm:cxn modelId="{BF4F337B-65E2-45DD-B8C2-4D860DE8B7BD}" srcId="{6C47004B-10B3-4C8A-B84D-30C89E3CF32F}" destId="{D31BA817-B792-4EF7-A570-3A382BCC635D}" srcOrd="1" destOrd="0" parTransId="{B52EC5B8-5193-4D3E-BCF2-8F87160B5C81}" sibTransId="{1D6A4567-7B81-409F-8AC2-7DF972A0E9BF}"/>
    <dgm:cxn modelId="{03B7FEFB-EAB0-405E-A499-93714AB4B1ED}" type="presOf" srcId="{D31BA817-B792-4EF7-A570-3A382BCC635D}" destId="{C789BBE7-0D30-4B7D-94D0-52B926F8A743}" srcOrd="0" destOrd="0" presId="urn:microsoft.com/office/officeart/2005/8/layout/vList3"/>
    <dgm:cxn modelId="{68DA8526-FB8D-4F62-A820-8CBCF4113EF3}" type="presOf" srcId="{6C47004B-10B3-4C8A-B84D-30C89E3CF32F}" destId="{DF6E7FAA-0FFC-4C3F-8E79-E956D4ED1497}" srcOrd="0" destOrd="0" presId="urn:microsoft.com/office/officeart/2005/8/layout/vList3"/>
    <dgm:cxn modelId="{2ED42CC8-9657-4BBD-A57B-26FEA262138B}" type="presOf" srcId="{E11A38DF-4C4F-4174-8D36-19B77D682E17}" destId="{32534E90-CA6E-4477-BA59-A830456FD10E}" srcOrd="0" destOrd="0" presId="urn:microsoft.com/office/officeart/2005/8/layout/vList3"/>
    <dgm:cxn modelId="{804276D1-5153-4861-B389-042481600EF9}" srcId="{6C47004B-10B3-4C8A-B84D-30C89E3CF32F}" destId="{E11A38DF-4C4F-4174-8D36-19B77D682E17}" srcOrd="0" destOrd="0" parTransId="{645B2745-5495-4A7A-B329-EC6C98C964F6}" sibTransId="{C806A040-AE1E-46EC-A53B-B0365003F29F}"/>
    <dgm:cxn modelId="{8B2D9F80-1642-4E7B-B242-71742CE58FE7}" type="presParOf" srcId="{DF6E7FAA-0FFC-4C3F-8E79-E956D4ED1497}" destId="{05A200F7-90BA-47B5-849B-D77459A720D2}" srcOrd="0" destOrd="0" presId="urn:microsoft.com/office/officeart/2005/8/layout/vList3"/>
    <dgm:cxn modelId="{FC361801-0D19-439E-A013-A3A74FEEA118}" type="presParOf" srcId="{05A200F7-90BA-47B5-849B-D77459A720D2}" destId="{12DB7271-B922-45BA-A85D-ED00AB035FC0}" srcOrd="0" destOrd="0" presId="urn:microsoft.com/office/officeart/2005/8/layout/vList3"/>
    <dgm:cxn modelId="{521E3A41-050D-4A7A-894B-B5C71FB9CC1B}" type="presParOf" srcId="{05A200F7-90BA-47B5-849B-D77459A720D2}" destId="{32534E90-CA6E-4477-BA59-A830456FD10E}" srcOrd="1" destOrd="0" presId="urn:microsoft.com/office/officeart/2005/8/layout/vList3"/>
    <dgm:cxn modelId="{74067EDF-EEB1-4A85-873F-0FAB40DE7016}" type="presParOf" srcId="{DF6E7FAA-0FFC-4C3F-8E79-E956D4ED1497}" destId="{47BD6697-91B8-4DA5-BEE7-888C5400361C}" srcOrd="1" destOrd="0" presId="urn:microsoft.com/office/officeart/2005/8/layout/vList3"/>
    <dgm:cxn modelId="{57FE788A-CE21-45C4-A430-F8F787D0DB89}" type="presParOf" srcId="{DF6E7FAA-0FFC-4C3F-8E79-E956D4ED1497}" destId="{128EDC5B-5B66-4A18-B073-9858E6CE6181}" srcOrd="2" destOrd="0" presId="urn:microsoft.com/office/officeart/2005/8/layout/vList3"/>
    <dgm:cxn modelId="{5F34F319-C680-4AAF-B8F0-481327073283}" type="presParOf" srcId="{128EDC5B-5B66-4A18-B073-9858E6CE6181}" destId="{B1EF4A20-EA5C-4CA6-A20E-D48A13F2FC55}" srcOrd="0" destOrd="0" presId="urn:microsoft.com/office/officeart/2005/8/layout/vList3"/>
    <dgm:cxn modelId="{7DA3608F-CBAD-4F90-81E6-6BBAD85B5858}" type="presParOf" srcId="{128EDC5B-5B66-4A18-B073-9858E6CE6181}" destId="{C789BBE7-0D30-4B7D-94D0-52B926F8A743}"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57892F3-5BEC-4995-9CCE-8835D521D94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D3CCF598-5869-42B1-A409-880ABA16942B}">
      <dgm:prSet/>
      <dgm:spPr/>
      <dgm:t>
        <a:bodyPr/>
        <a:lstStyle/>
        <a:p>
          <a:pPr rtl="0"/>
          <a:r>
            <a:rPr lang="en-US" dirty="0" smtClean="0"/>
            <a:t>Linguistic Complexity</a:t>
          </a:r>
          <a:endParaRPr lang="en-US" dirty="0"/>
        </a:p>
      </dgm:t>
    </dgm:pt>
    <dgm:pt modelId="{A84EA48D-E293-4F80-89AE-9E84B9D2E7D5}" type="parTrans" cxnId="{DD7C90E0-02BB-485B-8818-7443EBB97568}">
      <dgm:prSet/>
      <dgm:spPr/>
      <dgm:t>
        <a:bodyPr/>
        <a:lstStyle/>
        <a:p>
          <a:endParaRPr lang="en-US"/>
        </a:p>
      </dgm:t>
    </dgm:pt>
    <dgm:pt modelId="{50D5EFB3-B729-4756-8A04-1F3FC78B65C8}" type="sibTrans" cxnId="{DD7C90E0-02BB-485B-8818-7443EBB97568}">
      <dgm:prSet/>
      <dgm:spPr/>
      <dgm:t>
        <a:bodyPr/>
        <a:lstStyle/>
        <a:p>
          <a:endParaRPr lang="en-US"/>
        </a:p>
      </dgm:t>
    </dgm:pt>
    <dgm:pt modelId="{F3B5F09C-B722-40FD-87F2-A073758DE7E3}">
      <dgm:prSet/>
      <dgm:spPr/>
      <dgm:t>
        <a:bodyPr/>
        <a:lstStyle/>
        <a:p>
          <a:pPr rtl="0"/>
          <a:r>
            <a:rPr lang="en-US" dirty="0" smtClean="0"/>
            <a:t>Vocabulary Usage</a:t>
          </a:r>
          <a:endParaRPr lang="en-US" dirty="0"/>
        </a:p>
      </dgm:t>
    </dgm:pt>
    <dgm:pt modelId="{5C8E1F56-E248-414F-AB44-1A8748620E04}" type="parTrans" cxnId="{400E96D7-4A44-4604-B148-CA51DA017F2D}">
      <dgm:prSet/>
      <dgm:spPr/>
      <dgm:t>
        <a:bodyPr/>
        <a:lstStyle/>
        <a:p>
          <a:endParaRPr lang="en-US"/>
        </a:p>
      </dgm:t>
    </dgm:pt>
    <dgm:pt modelId="{DDEFA6C2-C978-495F-9262-A0823D4B1EFB}" type="sibTrans" cxnId="{400E96D7-4A44-4604-B148-CA51DA017F2D}">
      <dgm:prSet/>
      <dgm:spPr/>
      <dgm:t>
        <a:bodyPr/>
        <a:lstStyle/>
        <a:p>
          <a:endParaRPr lang="en-US"/>
        </a:p>
      </dgm:t>
    </dgm:pt>
    <dgm:pt modelId="{C8C2A489-A946-4D39-9061-964DE537F793}">
      <dgm:prSet/>
      <dgm:spPr/>
      <dgm:t>
        <a:bodyPr/>
        <a:lstStyle/>
        <a:p>
          <a:pPr rtl="0"/>
          <a:r>
            <a:rPr lang="en-US" dirty="0" smtClean="0"/>
            <a:t>Language Control</a:t>
          </a:r>
          <a:endParaRPr lang="en-US" dirty="0"/>
        </a:p>
      </dgm:t>
    </dgm:pt>
    <dgm:pt modelId="{B8DF262B-98BA-4FE1-8424-75794896D607}" type="parTrans" cxnId="{AB1279D9-8812-458B-971D-9006A825F446}">
      <dgm:prSet/>
      <dgm:spPr/>
      <dgm:t>
        <a:bodyPr/>
        <a:lstStyle/>
        <a:p>
          <a:endParaRPr lang="en-US"/>
        </a:p>
      </dgm:t>
    </dgm:pt>
    <dgm:pt modelId="{8CF32EEF-20AC-4C03-9980-8557CF7985F7}" type="sibTrans" cxnId="{AB1279D9-8812-458B-971D-9006A825F446}">
      <dgm:prSet/>
      <dgm:spPr/>
      <dgm:t>
        <a:bodyPr/>
        <a:lstStyle/>
        <a:p>
          <a:endParaRPr lang="en-US"/>
        </a:p>
      </dgm:t>
    </dgm:pt>
    <dgm:pt modelId="{9EDB7B7D-6506-4C15-B471-8FAFA12CD85E}" type="pres">
      <dgm:prSet presAssocID="{E57892F3-5BEC-4995-9CCE-8835D521D94B}" presName="Name0" presStyleCnt="0">
        <dgm:presLayoutVars>
          <dgm:chMax val="7"/>
          <dgm:dir/>
          <dgm:animLvl val="lvl"/>
          <dgm:resizeHandles val="exact"/>
        </dgm:presLayoutVars>
      </dgm:prSet>
      <dgm:spPr/>
      <dgm:t>
        <a:bodyPr/>
        <a:lstStyle/>
        <a:p>
          <a:endParaRPr lang="en-US"/>
        </a:p>
      </dgm:t>
    </dgm:pt>
    <dgm:pt modelId="{90074F8B-271A-41DC-937A-ABFB9F9F1F01}" type="pres">
      <dgm:prSet presAssocID="{D3CCF598-5869-42B1-A409-880ABA16942B}" presName="circle1" presStyleLbl="node1" presStyleIdx="0" presStyleCnt="3"/>
      <dgm:spPr/>
    </dgm:pt>
    <dgm:pt modelId="{57CBC7F9-62B2-4F4E-8540-33833E0F2E2B}" type="pres">
      <dgm:prSet presAssocID="{D3CCF598-5869-42B1-A409-880ABA16942B}" presName="space" presStyleCnt="0"/>
      <dgm:spPr/>
    </dgm:pt>
    <dgm:pt modelId="{B78E472F-23EB-4A6A-9315-16D76539C738}" type="pres">
      <dgm:prSet presAssocID="{D3CCF598-5869-42B1-A409-880ABA16942B}" presName="rect1" presStyleLbl="alignAcc1" presStyleIdx="0" presStyleCnt="3"/>
      <dgm:spPr/>
      <dgm:t>
        <a:bodyPr/>
        <a:lstStyle/>
        <a:p>
          <a:endParaRPr lang="en-US"/>
        </a:p>
      </dgm:t>
    </dgm:pt>
    <dgm:pt modelId="{9530CA9A-66F6-4351-86F3-C15C3264A40A}" type="pres">
      <dgm:prSet presAssocID="{F3B5F09C-B722-40FD-87F2-A073758DE7E3}" presName="vertSpace2" presStyleLbl="node1" presStyleIdx="0" presStyleCnt="3"/>
      <dgm:spPr/>
    </dgm:pt>
    <dgm:pt modelId="{D9CF6DBC-738A-4F41-98FA-14522EAB9897}" type="pres">
      <dgm:prSet presAssocID="{F3B5F09C-B722-40FD-87F2-A073758DE7E3}" presName="circle2" presStyleLbl="node1" presStyleIdx="1" presStyleCnt="3"/>
      <dgm:spPr/>
    </dgm:pt>
    <dgm:pt modelId="{19AB31FC-8785-4166-8867-548318355FEF}" type="pres">
      <dgm:prSet presAssocID="{F3B5F09C-B722-40FD-87F2-A073758DE7E3}" presName="rect2" presStyleLbl="alignAcc1" presStyleIdx="1" presStyleCnt="3"/>
      <dgm:spPr/>
      <dgm:t>
        <a:bodyPr/>
        <a:lstStyle/>
        <a:p>
          <a:endParaRPr lang="en-US"/>
        </a:p>
      </dgm:t>
    </dgm:pt>
    <dgm:pt modelId="{317DBC01-7E0C-475B-A240-3C6521804B41}" type="pres">
      <dgm:prSet presAssocID="{C8C2A489-A946-4D39-9061-964DE537F793}" presName="vertSpace3" presStyleLbl="node1" presStyleIdx="1" presStyleCnt="3"/>
      <dgm:spPr/>
    </dgm:pt>
    <dgm:pt modelId="{531E7CB5-4ACA-4CA6-BA20-8384C2363148}" type="pres">
      <dgm:prSet presAssocID="{C8C2A489-A946-4D39-9061-964DE537F793}" presName="circle3" presStyleLbl="node1" presStyleIdx="2" presStyleCnt="3"/>
      <dgm:spPr/>
    </dgm:pt>
    <dgm:pt modelId="{0544F701-7827-45A4-9F43-8CF2E3F371C8}" type="pres">
      <dgm:prSet presAssocID="{C8C2A489-A946-4D39-9061-964DE537F793}" presName="rect3" presStyleLbl="alignAcc1" presStyleIdx="2" presStyleCnt="3"/>
      <dgm:spPr/>
      <dgm:t>
        <a:bodyPr/>
        <a:lstStyle/>
        <a:p>
          <a:endParaRPr lang="en-US"/>
        </a:p>
      </dgm:t>
    </dgm:pt>
    <dgm:pt modelId="{3BA54FD5-9F15-46DB-9B8C-7DE41337263D}" type="pres">
      <dgm:prSet presAssocID="{D3CCF598-5869-42B1-A409-880ABA16942B}" presName="rect1ParTxNoCh" presStyleLbl="alignAcc1" presStyleIdx="2" presStyleCnt="3">
        <dgm:presLayoutVars>
          <dgm:chMax val="1"/>
          <dgm:bulletEnabled val="1"/>
        </dgm:presLayoutVars>
      </dgm:prSet>
      <dgm:spPr/>
      <dgm:t>
        <a:bodyPr/>
        <a:lstStyle/>
        <a:p>
          <a:endParaRPr lang="en-US"/>
        </a:p>
      </dgm:t>
    </dgm:pt>
    <dgm:pt modelId="{F87A271D-3935-46EE-97FC-6865A5816EEA}" type="pres">
      <dgm:prSet presAssocID="{F3B5F09C-B722-40FD-87F2-A073758DE7E3}" presName="rect2ParTxNoCh" presStyleLbl="alignAcc1" presStyleIdx="2" presStyleCnt="3">
        <dgm:presLayoutVars>
          <dgm:chMax val="1"/>
          <dgm:bulletEnabled val="1"/>
        </dgm:presLayoutVars>
      </dgm:prSet>
      <dgm:spPr/>
      <dgm:t>
        <a:bodyPr/>
        <a:lstStyle/>
        <a:p>
          <a:endParaRPr lang="en-US"/>
        </a:p>
      </dgm:t>
    </dgm:pt>
    <dgm:pt modelId="{90A6D6AD-C9AE-4933-BB77-25B478015BB5}" type="pres">
      <dgm:prSet presAssocID="{C8C2A489-A946-4D39-9061-964DE537F793}" presName="rect3ParTxNoCh" presStyleLbl="alignAcc1" presStyleIdx="2" presStyleCnt="3">
        <dgm:presLayoutVars>
          <dgm:chMax val="1"/>
          <dgm:bulletEnabled val="1"/>
        </dgm:presLayoutVars>
      </dgm:prSet>
      <dgm:spPr/>
      <dgm:t>
        <a:bodyPr/>
        <a:lstStyle/>
        <a:p>
          <a:endParaRPr lang="en-US"/>
        </a:p>
      </dgm:t>
    </dgm:pt>
  </dgm:ptLst>
  <dgm:cxnLst>
    <dgm:cxn modelId="{AB1279D9-8812-458B-971D-9006A825F446}" srcId="{E57892F3-5BEC-4995-9CCE-8835D521D94B}" destId="{C8C2A489-A946-4D39-9061-964DE537F793}" srcOrd="2" destOrd="0" parTransId="{B8DF262B-98BA-4FE1-8424-75794896D607}" sibTransId="{8CF32EEF-20AC-4C03-9980-8557CF7985F7}"/>
    <dgm:cxn modelId="{059C6855-5B27-4521-9DE9-48902EB6EAF3}" type="presOf" srcId="{E57892F3-5BEC-4995-9CCE-8835D521D94B}" destId="{9EDB7B7D-6506-4C15-B471-8FAFA12CD85E}" srcOrd="0" destOrd="0" presId="urn:microsoft.com/office/officeart/2005/8/layout/target3"/>
    <dgm:cxn modelId="{08EE00B1-5A2E-44DA-9BC9-10E949FFE85E}" type="presOf" srcId="{F3B5F09C-B722-40FD-87F2-A073758DE7E3}" destId="{F87A271D-3935-46EE-97FC-6865A5816EEA}" srcOrd="1" destOrd="0" presId="urn:microsoft.com/office/officeart/2005/8/layout/target3"/>
    <dgm:cxn modelId="{965D8C69-14CA-4E91-8501-09E055BBC152}" type="presOf" srcId="{C8C2A489-A946-4D39-9061-964DE537F793}" destId="{90A6D6AD-C9AE-4933-BB77-25B478015BB5}" srcOrd="1" destOrd="0" presId="urn:microsoft.com/office/officeart/2005/8/layout/target3"/>
    <dgm:cxn modelId="{DD7C90E0-02BB-485B-8818-7443EBB97568}" srcId="{E57892F3-5BEC-4995-9CCE-8835D521D94B}" destId="{D3CCF598-5869-42B1-A409-880ABA16942B}" srcOrd="0" destOrd="0" parTransId="{A84EA48D-E293-4F80-89AE-9E84B9D2E7D5}" sibTransId="{50D5EFB3-B729-4756-8A04-1F3FC78B65C8}"/>
    <dgm:cxn modelId="{B2CBEE30-1123-4F5D-8B0A-FA068ED10D7B}" type="presOf" srcId="{D3CCF598-5869-42B1-A409-880ABA16942B}" destId="{B78E472F-23EB-4A6A-9315-16D76539C738}" srcOrd="0" destOrd="0" presId="urn:microsoft.com/office/officeart/2005/8/layout/target3"/>
    <dgm:cxn modelId="{400E96D7-4A44-4604-B148-CA51DA017F2D}" srcId="{E57892F3-5BEC-4995-9CCE-8835D521D94B}" destId="{F3B5F09C-B722-40FD-87F2-A073758DE7E3}" srcOrd="1" destOrd="0" parTransId="{5C8E1F56-E248-414F-AB44-1A8748620E04}" sibTransId="{DDEFA6C2-C978-495F-9262-A0823D4B1EFB}"/>
    <dgm:cxn modelId="{90422968-0D14-4577-B927-2FCB9C020323}" type="presOf" srcId="{D3CCF598-5869-42B1-A409-880ABA16942B}" destId="{3BA54FD5-9F15-46DB-9B8C-7DE41337263D}" srcOrd="1" destOrd="0" presId="urn:microsoft.com/office/officeart/2005/8/layout/target3"/>
    <dgm:cxn modelId="{DFD180AF-4D42-4A75-913B-B02F9D8F414A}" type="presOf" srcId="{F3B5F09C-B722-40FD-87F2-A073758DE7E3}" destId="{19AB31FC-8785-4166-8867-548318355FEF}" srcOrd="0" destOrd="0" presId="urn:microsoft.com/office/officeart/2005/8/layout/target3"/>
    <dgm:cxn modelId="{6F0D4DF2-7913-4627-869D-5E0807B13687}" type="presOf" srcId="{C8C2A489-A946-4D39-9061-964DE537F793}" destId="{0544F701-7827-45A4-9F43-8CF2E3F371C8}" srcOrd="0" destOrd="0" presId="urn:microsoft.com/office/officeart/2005/8/layout/target3"/>
    <dgm:cxn modelId="{AE8EF032-AD7F-4E7A-9D7B-0CD14B81F78B}" type="presParOf" srcId="{9EDB7B7D-6506-4C15-B471-8FAFA12CD85E}" destId="{90074F8B-271A-41DC-937A-ABFB9F9F1F01}" srcOrd="0" destOrd="0" presId="urn:microsoft.com/office/officeart/2005/8/layout/target3"/>
    <dgm:cxn modelId="{592B1F48-7308-4858-AD6F-BB164E93DE5A}" type="presParOf" srcId="{9EDB7B7D-6506-4C15-B471-8FAFA12CD85E}" destId="{57CBC7F9-62B2-4F4E-8540-33833E0F2E2B}" srcOrd="1" destOrd="0" presId="urn:microsoft.com/office/officeart/2005/8/layout/target3"/>
    <dgm:cxn modelId="{A8B8B9F9-31B6-474E-A99C-4D2A8F8F4B91}" type="presParOf" srcId="{9EDB7B7D-6506-4C15-B471-8FAFA12CD85E}" destId="{B78E472F-23EB-4A6A-9315-16D76539C738}" srcOrd="2" destOrd="0" presId="urn:microsoft.com/office/officeart/2005/8/layout/target3"/>
    <dgm:cxn modelId="{CC487377-BD63-43CC-9900-E3C294149D65}" type="presParOf" srcId="{9EDB7B7D-6506-4C15-B471-8FAFA12CD85E}" destId="{9530CA9A-66F6-4351-86F3-C15C3264A40A}" srcOrd="3" destOrd="0" presId="urn:microsoft.com/office/officeart/2005/8/layout/target3"/>
    <dgm:cxn modelId="{FBF67595-89DF-41C6-82E9-562E9C68444E}" type="presParOf" srcId="{9EDB7B7D-6506-4C15-B471-8FAFA12CD85E}" destId="{D9CF6DBC-738A-4F41-98FA-14522EAB9897}" srcOrd="4" destOrd="0" presId="urn:microsoft.com/office/officeart/2005/8/layout/target3"/>
    <dgm:cxn modelId="{BD83060E-2CD2-481F-A9B5-D9D2EB4C9FF0}" type="presParOf" srcId="{9EDB7B7D-6506-4C15-B471-8FAFA12CD85E}" destId="{19AB31FC-8785-4166-8867-548318355FEF}" srcOrd="5" destOrd="0" presId="urn:microsoft.com/office/officeart/2005/8/layout/target3"/>
    <dgm:cxn modelId="{7152D63C-E44E-40B4-88DF-95FABDFFFAAA}" type="presParOf" srcId="{9EDB7B7D-6506-4C15-B471-8FAFA12CD85E}" destId="{317DBC01-7E0C-475B-A240-3C6521804B41}" srcOrd="6" destOrd="0" presId="urn:microsoft.com/office/officeart/2005/8/layout/target3"/>
    <dgm:cxn modelId="{16F41EFF-6426-47A3-908A-AE1188BECE88}" type="presParOf" srcId="{9EDB7B7D-6506-4C15-B471-8FAFA12CD85E}" destId="{531E7CB5-4ACA-4CA6-BA20-8384C2363148}" srcOrd="7" destOrd="0" presId="urn:microsoft.com/office/officeart/2005/8/layout/target3"/>
    <dgm:cxn modelId="{89204673-0485-435A-8B4B-DC7C99C7AD53}" type="presParOf" srcId="{9EDB7B7D-6506-4C15-B471-8FAFA12CD85E}" destId="{0544F701-7827-45A4-9F43-8CF2E3F371C8}" srcOrd="8" destOrd="0" presId="urn:microsoft.com/office/officeart/2005/8/layout/target3"/>
    <dgm:cxn modelId="{05FEC773-7BE4-470B-8654-64095E728EC6}" type="presParOf" srcId="{9EDB7B7D-6506-4C15-B471-8FAFA12CD85E}" destId="{3BA54FD5-9F15-46DB-9B8C-7DE41337263D}" srcOrd="9" destOrd="0" presId="urn:microsoft.com/office/officeart/2005/8/layout/target3"/>
    <dgm:cxn modelId="{E45846B7-3B2B-4606-9339-9E050B16D785}" type="presParOf" srcId="{9EDB7B7D-6506-4C15-B471-8FAFA12CD85E}" destId="{F87A271D-3935-46EE-97FC-6865A5816EEA}" srcOrd="10" destOrd="0" presId="urn:microsoft.com/office/officeart/2005/8/layout/target3"/>
    <dgm:cxn modelId="{97F2258B-CBE4-4433-B27E-B9B8401EC80B}" type="presParOf" srcId="{9EDB7B7D-6506-4C15-B471-8FAFA12CD85E}" destId="{90A6D6AD-C9AE-4933-BB77-25B478015BB5}" srcOrd="11"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1711EC-5FE1-4BCE-A9A5-0A1AAF97E4E8}" type="doc">
      <dgm:prSet loTypeId="urn:microsoft.com/office/officeart/2005/8/layout/hList7" loCatId="list" qsTypeId="urn:microsoft.com/office/officeart/2005/8/quickstyle/simple1" qsCatId="simple" csTypeId="urn:microsoft.com/office/officeart/2005/8/colors/accent1_2" csCatId="accent1" phldr="1"/>
      <dgm:spPr/>
    </dgm:pt>
    <dgm:pt modelId="{FFC001AC-44B9-4E0E-A4F2-0B0EDB35A4F7}">
      <dgm:prSet phldrT="[Text]"/>
      <dgm:spPr/>
      <dgm:t>
        <a:bodyPr/>
        <a:lstStyle/>
        <a:p>
          <a:endParaRPr lang="en-US" dirty="0" smtClean="0"/>
        </a:p>
        <a:p>
          <a:r>
            <a:rPr lang="en-US" dirty="0" smtClean="0"/>
            <a:t>Function	</a:t>
          </a:r>
          <a:endParaRPr lang="en-US" dirty="0"/>
        </a:p>
      </dgm:t>
    </dgm:pt>
    <dgm:pt modelId="{9408E946-FCED-4BD8-9EAB-9762154AEECB}" type="parTrans" cxnId="{ED03D82B-8478-4A02-B29C-F5FF7BD235DB}">
      <dgm:prSet/>
      <dgm:spPr/>
    </dgm:pt>
    <dgm:pt modelId="{0C29B4DA-AC90-4899-907C-3127AB75A1F6}" type="sibTrans" cxnId="{ED03D82B-8478-4A02-B29C-F5FF7BD235DB}">
      <dgm:prSet/>
      <dgm:spPr/>
    </dgm:pt>
    <dgm:pt modelId="{FDD655ED-B6EA-41B1-8399-41017C3D4967}">
      <dgm:prSet phldrT="[Text]"/>
      <dgm:spPr/>
      <dgm:t>
        <a:bodyPr/>
        <a:lstStyle/>
        <a:p>
          <a:pPr algn="ctr"/>
          <a:r>
            <a:rPr lang="en-US" dirty="0" smtClean="0"/>
            <a:t>  </a:t>
          </a:r>
        </a:p>
        <a:p>
          <a:pPr algn="ctr"/>
          <a:r>
            <a:rPr lang="en-US" dirty="0" smtClean="0"/>
            <a:t>   Topic		</a:t>
          </a:r>
          <a:endParaRPr lang="en-US" dirty="0"/>
        </a:p>
      </dgm:t>
    </dgm:pt>
    <dgm:pt modelId="{D311D2B2-3956-41D1-96AD-14DF3298CD12}" type="parTrans" cxnId="{F55653F9-9BC8-4E2C-B4CC-71733EA0C94C}">
      <dgm:prSet/>
      <dgm:spPr/>
    </dgm:pt>
    <dgm:pt modelId="{A9CD67D0-6E0F-46C7-9F19-0219B3286680}" type="sibTrans" cxnId="{F55653F9-9BC8-4E2C-B4CC-71733EA0C94C}">
      <dgm:prSet/>
      <dgm:spPr/>
    </dgm:pt>
    <dgm:pt modelId="{C91AEB49-6142-4BDE-B377-529ACC034891}">
      <dgm:prSet phldrT="[Text]"/>
      <dgm:spPr/>
      <dgm:t>
        <a:bodyPr/>
        <a:lstStyle/>
        <a:p>
          <a:r>
            <a:rPr lang="en-US" dirty="0" smtClean="0"/>
            <a:t>Domain</a:t>
          </a:r>
          <a:endParaRPr lang="en-US" dirty="0"/>
        </a:p>
      </dgm:t>
    </dgm:pt>
    <dgm:pt modelId="{B7C49BB9-1CBC-43FF-8396-2E228839EED5}" type="parTrans" cxnId="{4012C3C7-42A2-441E-BFB4-17826EA7D534}">
      <dgm:prSet/>
      <dgm:spPr/>
    </dgm:pt>
    <dgm:pt modelId="{E96A91D6-8CE7-43CD-A53D-9D1DBB63F0EC}" type="sibTrans" cxnId="{4012C3C7-42A2-441E-BFB4-17826EA7D534}">
      <dgm:prSet/>
      <dgm:spPr/>
    </dgm:pt>
    <dgm:pt modelId="{E45202FE-0BD2-474C-8120-8A7C3FE94DDB}">
      <dgm:prSet/>
      <dgm:spPr/>
      <dgm:t>
        <a:bodyPr/>
        <a:lstStyle/>
        <a:p>
          <a:r>
            <a:rPr lang="en-US" dirty="0" smtClean="0"/>
            <a:t>Outcome</a:t>
          </a:r>
          <a:endParaRPr lang="en-US" dirty="0"/>
        </a:p>
      </dgm:t>
    </dgm:pt>
    <dgm:pt modelId="{85694F3E-CE12-4D05-94FE-339854109AC7}" type="parTrans" cxnId="{134B7A41-1E5E-4FC0-8B5F-23777BD5E3E6}">
      <dgm:prSet/>
      <dgm:spPr/>
    </dgm:pt>
    <dgm:pt modelId="{7FAC7B7F-5E81-40DB-BC89-2B90956D3B04}" type="sibTrans" cxnId="{134B7A41-1E5E-4FC0-8B5F-23777BD5E3E6}">
      <dgm:prSet/>
      <dgm:spPr/>
    </dgm:pt>
    <dgm:pt modelId="{A27968EA-13E7-42D7-9EAA-62FD34806196}" type="pres">
      <dgm:prSet presAssocID="{F01711EC-5FE1-4BCE-A9A5-0A1AAF97E4E8}" presName="Name0" presStyleCnt="0">
        <dgm:presLayoutVars>
          <dgm:dir/>
          <dgm:resizeHandles val="exact"/>
        </dgm:presLayoutVars>
      </dgm:prSet>
      <dgm:spPr/>
    </dgm:pt>
    <dgm:pt modelId="{D31BFCB8-A8B3-4A4E-8245-47D43D4C92C0}" type="pres">
      <dgm:prSet presAssocID="{F01711EC-5FE1-4BCE-A9A5-0A1AAF97E4E8}" presName="fgShape" presStyleLbl="fgShp" presStyleIdx="0" presStyleCnt="1"/>
      <dgm:spPr/>
    </dgm:pt>
    <dgm:pt modelId="{1F650044-39F9-4064-9931-29AE0304A03E}" type="pres">
      <dgm:prSet presAssocID="{F01711EC-5FE1-4BCE-A9A5-0A1AAF97E4E8}" presName="linComp" presStyleCnt="0"/>
      <dgm:spPr/>
    </dgm:pt>
    <dgm:pt modelId="{5D6C5313-8910-44D5-9B57-92F26ABA545B}" type="pres">
      <dgm:prSet presAssocID="{FFC001AC-44B9-4E0E-A4F2-0B0EDB35A4F7}" presName="compNode" presStyleCnt="0"/>
      <dgm:spPr/>
    </dgm:pt>
    <dgm:pt modelId="{C86191FF-4E3A-448A-BBBB-C7AB966C25A9}" type="pres">
      <dgm:prSet presAssocID="{FFC001AC-44B9-4E0E-A4F2-0B0EDB35A4F7}" presName="bkgdShape" presStyleLbl="node1" presStyleIdx="0" presStyleCnt="4"/>
      <dgm:spPr/>
      <dgm:t>
        <a:bodyPr/>
        <a:lstStyle/>
        <a:p>
          <a:endParaRPr lang="en-US"/>
        </a:p>
      </dgm:t>
    </dgm:pt>
    <dgm:pt modelId="{F329E452-E517-4CC3-A769-298850F37BB7}" type="pres">
      <dgm:prSet presAssocID="{FFC001AC-44B9-4E0E-A4F2-0B0EDB35A4F7}" presName="nodeTx" presStyleLbl="node1" presStyleIdx="0" presStyleCnt="4">
        <dgm:presLayoutVars>
          <dgm:bulletEnabled val="1"/>
        </dgm:presLayoutVars>
      </dgm:prSet>
      <dgm:spPr/>
      <dgm:t>
        <a:bodyPr/>
        <a:lstStyle/>
        <a:p>
          <a:endParaRPr lang="en-US"/>
        </a:p>
      </dgm:t>
    </dgm:pt>
    <dgm:pt modelId="{B24B8BD4-F31D-4786-BE65-534E4725305A}" type="pres">
      <dgm:prSet presAssocID="{FFC001AC-44B9-4E0E-A4F2-0B0EDB35A4F7}" presName="invisiNode" presStyleLbl="node1" presStyleIdx="0" presStyleCnt="4"/>
      <dgm:spPr/>
    </dgm:pt>
    <dgm:pt modelId="{14C28284-5C74-42C5-AEA0-030072B2474C}" type="pres">
      <dgm:prSet presAssocID="{FFC001AC-44B9-4E0E-A4F2-0B0EDB35A4F7}" presName="imagNode" presStyleLbl="fgImgPlace1" presStyleIdx="0" presStyleCnt="4"/>
      <dgm:spPr>
        <a:blipFill rotWithShape="0">
          <a:blip xmlns:r="http://schemas.openxmlformats.org/officeDocument/2006/relationships" r:embed="rId1"/>
          <a:stretch>
            <a:fillRect/>
          </a:stretch>
        </a:blipFill>
      </dgm:spPr>
    </dgm:pt>
    <dgm:pt modelId="{7A91B76A-FCF0-4768-ACCE-37BD9116A1A7}" type="pres">
      <dgm:prSet presAssocID="{0C29B4DA-AC90-4899-907C-3127AB75A1F6}" presName="sibTrans" presStyleLbl="sibTrans2D1" presStyleIdx="0" presStyleCnt="0"/>
      <dgm:spPr/>
    </dgm:pt>
    <dgm:pt modelId="{CE795901-1973-4DAE-8A95-875477F94496}" type="pres">
      <dgm:prSet presAssocID="{FDD655ED-B6EA-41B1-8399-41017C3D4967}" presName="compNode" presStyleCnt="0"/>
      <dgm:spPr/>
    </dgm:pt>
    <dgm:pt modelId="{C9016CEA-36EA-4368-8793-97B037597C6F}" type="pres">
      <dgm:prSet presAssocID="{FDD655ED-B6EA-41B1-8399-41017C3D4967}" presName="bkgdShape" presStyleLbl="node1" presStyleIdx="1" presStyleCnt="4" custLinFactNeighborX="-3856" custLinFactNeighborY="-1684"/>
      <dgm:spPr/>
      <dgm:t>
        <a:bodyPr/>
        <a:lstStyle/>
        <a:p>
          <a:endParaRPr lang="en-US"/>
        </a:p>
      </dgm:t>
    </dgm:pt>
    <dgm:pt modelId="{8453BA6A-F5F2-4575-AAEC-2772241397ED}" type="pres">
      <dgm:prSet presAssocID="{FDD655ED-B6EA-41B1-8399-41017C3D4967}" presName="nodeTx" presStyleLbl="node1" presStyleIdx="1" presStyleCnt="4">
        <dgm:presLayoutVars>
          <dgm:bulletEnabled val="1"/>
        </dgm:presLayoutVars>
      </dgm:prSet>
      <dgm:spPr/>
      <dgm:t>
        <a:bodyPr/>
        <a:lstStyle/>
        <a:p>
          <a:endParaRPr lang="en-US"/>
        </a:p>
      </dgm:t>
    </dgm:pt>
    <dgm:pt modelId="{FCB9499F-5B19-4A79-B7F3-E902F60D8396}" type="pres">
      <dgm:prSet presAssocID="{FDD655ED-B6EA-41B1-8399-41017C3D4967}" presName="invisiNode" presStyleLbl="node1" presStyleIdx="1" presStyleCnt="4"/>
      <dgm:spPr/>
    </dgm:pt>
    <dgm:pt modelId="{049E29C1-FE5A-4B8E-A31C-E668007CBF4C}" type="pres">
      <dgm:prSet presAssocID="{FDD655ED-B6EA-41B1-8399-41017C3D4967}" presName="imagNode" presStyleLbl="fgImgPlace1" presStyleIdx="1" presStyleCnt="4" custLinFactNeighborX="-2618" custLinFactNeighborY="7262"/>
      <dgm:spPr>
        <a:blipFill rotWithShape="0">
          <a:blip xmlns:r="http://schemas.openxmlformats.org/officeDocument/2006/relationships" r:embed="rId2"/>
          <a:stretch>
            <a:fillRect/>
          </a:stretch>
        </a:blipFill>
      </dgm:spPr>
    </dgm:pt>
    <dgm:pt modelId="{CCA91E35-EA10-4E4C-8B53-A2A01847D001}" type="pres">
      <dgm:prSet presAssocID="{A9CD67D0-6E0F-46C7-9F19-0219B3286680}" presName="sibTrans" presStyleLbl="sibTrans2D1" presStyleIdx="0" presStyleCnt="0"/>
      <dgm:spPr/>
    </dgm:pt>
    <dgm:pt modelId="{41B4707D-9EE4-479E-AAFD-203DAA34040F}" type="pres">
      <dgm:prSet presAssocID="{C91AEB49-6142-4BDE-B377-529ACC034891}" presName="compNode" presStyleCnt="0"/>
      <dgm:spPr/>
    </dgm:pt>
    <dgm:pt modelId="{1159BDAB-B9BF-41D2-B1EF-FE1E79E3E4E6}" type="pres">
      <dgm:prSet presAssocID="{C91AEB49-6142-4BDE-B377-529ACC034891}" presName="bkgdShape" presStyleLbl="node1" presStyleIdx="2" presStyleCnt="4"/>
      <dgm:spPr/>
      <dgm:t>
        <a:bodyPr/>
        <a:lstStyle/>
        <a:p>
          <a:endParaRPr lang="en-US"/>
        </a:p>
      </dgm:t>
    </dgm:pt>
    <dgm:pt modelId="{62AFAA5F-4597-411C-9FB2-0C4A87101448}" type="pres">
      <dgm:prSet presAssocID="{C91AEB49-6142-4BDE-B377-529ACC034891}" presName="nodeTx" presStyleLbl="node1" presStyleIdx="2" presStyleCnt="4">
        <dgm:presLayoutVars>
          <dgm:bulletEnabled val="1"/>
        </dgm:presLayoutVars>
      </dgm:prSet>
      <dgm:spPr/>
      <dgm:t>
        <a:bodyPr/>
        <a:lstStyle/>
        <a:p>
          <a:endParaRPr lang="en-US"/>
        </a:p>
      </dgm:t>
    </dgm:pt>
    <dgm:pt modelId="{4BB6BDCC-89E7-4962-AA6F-B5AC34502673}" type="pres">
      <dgm:prSet presAssocID="{C91AEB49-6142-4BDE-B377-529ACC034891}" presName="invisiNode" presStyleLbl="node1" presStyleIdx="2" presStyleCnt="4"/>
      <dgm:spPr/>
    </dgm:pt>
    <dgm:pt modelId="{679ECBEC-F2AD-4269-8453-7E9036C2F4BE}" type="pres">
      <dgm:prSet presAssocID="{C91AEB49-6142-4BDE-B377-529ACC034891}" presName="imagNode" presStyleLbl="fgImgPlace1" presStyleIdx="2" presStyleCnt="4"/>
      <dgm:spPr>
        <a:blipFill rotWithShape="0">
          <a:blip xmlns:r="http://schemas.openxmlformats.org/officeDocument/2006/relationships" r:embed="rId3"/>
          <a:stretch>
            <a:fillRect/>
          </a:stretch>
        </a:blipFill>
      </dgm:spPr>
    </dgm:pt>
    <dgm:pt modelId="{90C0CFA9-D4E1-4F7D-A79D-EE9660A4A236}" type="pres">
      <dgm:prSet presAssocID="{E96A91D6-8CE7-43CD-A53D-9D1DBB63F0EC}" presName="sibTrans" presStyleLbl="sibTrans2D1" presStyleIdx="0" presStyleCnt="0"/>
      <dgm:spPr/>
    </dgm:pt>
    <dgm:pt modelId="{7AC8C4E0-EFB3-4618-B73C-277D66C1FB8F}" type="pres">
      <dgm:prSet presAssocID="{E45202FE-0BD2-474C-8120-8A7C3FE94DDB}" presName="compNode" presStyleCnt="0"/>
      <dgm:spPr/>
    </dgm:pt>
    <dgm:pt modelId="{04F0CF8A-F78F-49F8-AC61-9A92AAEC7055}" type="pres">
      <dgm:prSet presAssocID="{E45202FE-0BD2-474C-8120-8A7C3FE94DDB}" presName="bkgdShape" presStyleLbl="node1" presStyleIdx="3" presStyleCnt="4"/>
      <dgm:spPr/>
      <dgm:t>
        <a:bodyPr/>
        <a:lstStyle/>
        <a:p>
          <a:endParaRPr lang="en-US"/>
        </a:p>
      </dgm:t>
    </dgm:pt>
    <dgm:pt modelId="{C9EA430E-D2B8-48F4-AC2C-362D7C6F747A}" type="pres">
      <dgm:prSet presAssocID="{E45202FE-0BD2-474C-8120-8A7C3FE94DDB}" presName="nodeTx" presStyleLbl="node1" presStyleIdx="3" presStyleCnt="4">
        <dgm:presLayoutVars>
          <dgm:bulletEnabled val="1"/>
        </dgm:presLayoutVars>
      </dgm:prSet>
      <dgm:spPr/>
      <dgm:t>
        <a:bodyPr/>
        <a:lstStyle/>
        <a:p>
          <a:endParaRPr lang="en-US"/>
        </a:p>
      </dgm:t>
    </dgm:pt>
    <dgm:pt modelId="{0611A742-DFD5-4599-BE4A-692E61F03CD7}" type="pres">
      <dgm:prSet presAssocID="{E45202FE-0BD2-474C-8120-8A7C3FE94DDB}" presName="invisiNode" presStyleLbl="node1" presStyleIdx="3" presStyleCnt="4"/>
      <dgm:spPr/>
    </dgm:pt>
    <dgm:pt modelId="{7CCF6BD2-E8C9-41A4-B9F1-2ED26526C58D}" type="pres">
      <dgm:prSet presAssocID="{E45202FE-0BD2-474C-8120-8A7C3FE94DDB}" presName="imagNode" presStyleLbl="fgImgPlace1" presStyleIdx="3" presStyleCnt="4"/>
      <dgm:spPr>
        <a:blipFill rotWithShape="0">
          <a:blip xmlns:r="http://schemas.openxmlformats.org/officeDocument/2006/relationships" r:embed="rId4"/>
          <a:stretch>
            <a:fillRect/>
          </a:stretch>
        </a:blipFill>
      </dgm:spPr>
    </dgm:pt>
  </dgm:ptLst>
  <dgm:cxnLst>
    <dgm:cxn modelId="{3B6BB97F-3316-495B-A872-9BCA5A9B70E1}" type="presOf" srcId="{F01711EC-5FE1-4BCE-A9A5-0A1AAF97E4E8}" destId="{A27968EA-13E7-42D7-9EAA-62FD34806196}" srcOrd="0" destOrd="0" presId="urn:microsoft.com/office/officeart/2005/8/layout/hList7"/>
    <dgm:cxn modelId="{4012C3C7-42A2-441E-BFB4-17826EA7D534}" srcId="{F01711EC-5FE1-4BCE-A9A5-0A1AAF97E4E8}" destId="{C91AEB49-6142-4BDE-B377-529ACC034891}" srcOrd="2" destOrd="0" parTransId="{B7C49BB9-1CBC-43FF-8396-2E228839EED5}" sibTransId="{E96A91D6-8CE7-43CD-A53D-9D1DBB63F0EC}"/>
    <dgm:cxn modelId="{EEE52CD4-986B-4018-ADCA-77B772DEB169}" type="presOf" srcId="{0C29B4DA-AC90-4899-907C-3127AB75A1F6}" destId="{7A91B76A-FCF0-4768-ACCE-37BD9116A1A7}" srcOrd="0" destOrd="0" presId="urn:microsoft.com/office/officeart/2005/8/layout/hList7"/>
    <dgm:cxn modelId="{63717A10-25ED-468F-9921-A925D7376128}" type="presOf" srcId="{FDD655ED-B6EA-41B1-8399-41017C3D4967}" destId="{8453BA6A-F5F2-4575-AAEC-2772241397ED}" srcOrd="1" destOrd="0" presId="urn:microsoft.com/office/officeart/2005/8/layout/hList7"/>
    <dgm:cxn modelId="{7D2D0195-96DA-4472-A3BE-AEB161839ECE}" type="presOf" srcId="{A9CD67D0-6E0F-46C7-9F19-0219B3286680}" destId="{CCA91E35-EA10-4E4C-8B53-A2A01847D001}" srcOrd="0" destOrd="0" presId="urn:microsoft.com/office/officeart/2005/8/layout/hList7"/>
    <dgm:cxn modelId="{A4E621B7-677B-4BBC-A2DD-A44FC3392731}" type="presOf" srcId="{C91AEB49-6142-4BDE-B377-529ACC034891}" destId="{1159BDAB-B9BF-41D2-B1EF-FE1E79E3E4E6}" srcOrd="0" destOrd="0" presId="urn:microsoft.com/office/officeart/2005/8/layout/hList7"/>
    <dgm:cxn modelId="{EED9921F-8430-473C-8A88-EC91B3446A51}" type="presOf" srcId="{FFC001AC-44B9-4E0E-A4F2-0B0EDB35A4F7}" destId="{F329E452-E517-4CC3-A769-298850F37BB7}" srcOrd="1" destOrd="0" presId="urn:microsoft.com/office/officeart/2005/8/layout/hList7"/>
    <dgm:cxn modelId="{ED03D82B-8478-4A02-B29C-F5FF7BD235DB}" srcId="{F01711EC-5FE1-4BCE-A9A5-0A1AAF97E4E8}" destId="{FFC001AC-44B9-4E0E-A4F2-0B0EDB35A4F7}" srcOrd="0" destOrd="0" parTransId="{9408E946-FCED-4BD8-9EAB-9762154AEECB}" sibTransId="{0C29B4DA-AC90-4899-907C-3127AB75A1F6}"/>
    <dgm:cxn modelId="{98DAEFB0-42D4-4DB5-A8C5-0B5B3C689918}" type="presOf" srcId="{E96A91D6-8CE7-43CD-A53D-9D1DBB63F0EC}" destId="{90C0CFA9-D4E1-4F7D-A79D-EE9660A4A236}" srcOrd="0" destOrd="0" presId="urn:microsoft.com/office/officeart/2005/8/layout/hList7"/>
    <dgm:cxn modelId="{134B7A41-1E5E-4FC0-8B5F-23777BD5E3E6}" srcId="{F01711EC-5FE1-4BCE-A9A5-0A1AAF97E4E8}" destId="{E45202FE-0BD2-474C-8120-8A7C3FE94DDB}" srcOrd="3" destOrd="0" parTransId="{85694F3E-CE12-4D05-94FE-339854109AC7}" sibTransId="{7FAC7B7F-5E81-40DB-BC89-2B90956D3B04}"/>
    <dgm:cxn modelId="{F55653F9-9BC8-4E2C-B4CC-71733EA0C94C}" srcId="{F01711EC-5FE1-4BCE-A9A5-0A1AAF97E4E8}" destId="{FDD655ED-B6EA-41B1-8399-41017C3D4967}" srcOrd="1" destOrd="0" parTransId="{D311D2B2-3956-41D1-96AD-14DF3298CD12}" sibTransId="{A9CD67D0-6E0F-46C7-9F19-0219B3286680}"/>
    <dgm:cxn modelId="{F5AD553A-31C3-4C11-9288-9B9779831B6A}" type="presOf" srcId="{FFC001AC-44B9-4E0E-A4F2-0B0EDB35A4F7}" destId="{C86191FF-4E3A-448A-BBBB-C7AB966C25A9}" srcOrd="0" destOrd="0" presId="urn:microsoft.com/office/officeart/2005/8/layout/hList7"/>
    <dgm:cxn modelId="{EC7A324E-20D8-468B-9F91-7E0F1B65CF7A}" type="presOf" srcId="{E45202FE-0BD2-474C-8120-8A7C3FE94DDB}" destId="{04F0CF8A-F78F-49F8-AC61-9A92AAEC7055}" srcOrd="0" destOrd="0" presId="urn:microsoft.com/office/officeart/2005/8/layout/hList7"/>
    <dgm:cxn modelId="{F7A1AA84-AFA3-433B-BE2C-049B66BE3667}" type="presOf" srcId="{FDD655ED-B6EA-41B1-8399-41017C3D4967}" destId="{C9016CEA-36EA-4368-8793-97B037597C6F}" srcOrd="0" destOrd="0" presId="urn:microsoft.com/office/officeart/2005/8/layout/hList7"/>
    <dgm:cxn modelId="{B55AF457-8ADD-4131-A737-4554610BDFAC}" type="presOf" srcId="{C91AEB49-6142-4BDE-B377-529ACC034891}" destId="{62AFAA5F-4597-411C-9FB2-0C4A87101448}" srcOrd="1" destOrd="0" presId="urn:microsoft.com/office/officeart/2005/8/layout/hList7"/>
    <dgm:cxn modelId="{905CC5D5-0A1A-44DB-9312-C8E19B24CC15}" type="presOf" srcId="{E45202FE-0BD2-474C-8120-8A7C3FE94DDB}" destId="{C9EA430E-D2B8-48F4-AC2C-362D7C6F747A}" srcOrd="1" destOrd="0" presId="urn:microsoft.com/office/officeart/2005/8/layout/hList7"/>
    <dgm:cxn modelId="{D2667858-20A1-4B3E-8581-BDF77F3443EA}" type="presParOf" srcId="{A27968EA-13E7-42D7-9EAA-62FD34806196}" destId="{D31BFCB8-A8B3-4A4E-8245-47D43D4C92C0}" srcOrd="0" destOrd="0" presId="urn:microsoft.com/office/officeart/2005/8/layout/hList7"/>
    <dgm:cxn modelId="{E3587677-4C79-47CC-8DE7-50FE40C39043}" type="presParOf" srcId="{A27968EA-13E7-42D7-9EAA-62FD34806196}" destId="{1F650044-39F9-4064-9931-29AE0304A03E}" srcOrd="1" destOrd="0" presId="urn:microsoft.com/office/officeart/2005/8/layout/hList7"/>
    <dgm:cxn modelId="{5CE7FD54-8811-4AD5-9B8C-CCC5E9F35AED}" type="presParOf" srcId="{1F650044-39F9-4064-9931-29AE0304A03E}" destId="{5D6C5313-8910-44D5-9B57-92F26ABA545B}" srcOrd="0" destOrd="0" presId="urn:microsoft.com/office/officeart/2005/8/layout/hList7"/>
    <dgm:cxn modelId="{B91B3C0A-05FE-4ADB-91A2-BA8AB587729E}" type="presParOf" srcId="{5D6C5313-8910-44D5-9B57-92F26ABA545B}" destId="{C86191FF-4E3A-448A-BBBB-C7AB966C25A9}" srcOrd="0" destOrd="0" presId="urn:microsoft.com/office/officeart/2005/8/layout/hList7"/>
    <dgm:cxn modelId="{2B5B30D6-0196-4666-A388-F2579592177C}" type="presParOf" srcId="{5D6C5313-8910-44D5-9B57-92F26ABA545B}" destId="{F329E452-E517-4CC3-A769-298850F37BB7}" srcOrd="1" destOrd="0" presId="urn:microsoft.com/office/officeart/2005/8/layout/hList7"/>
    <dgm:cxn modelId="{FBDF169B-096E-4B39-9E23-2592AFF81E46}" type="presParOf" srcId="{5D6C5313-8910-44D5-9B57-92F26ABA545B}" destId="{B24B8BD4-F31D-4786-BE65-534E4725305A}" srcOrd="2" destOrd="0" presId="urn:microsoft.com/office/officeart/2005/8/layout/hList7"/>
    <dgm:cxn modelId="{1C005923-3AEB-4C87-9A31-24130ABCE21D}" type="presParOf" srcId="{5D6C5313-8910-44D5-9B57-92F26ABA545B}" destId="{14C28284-5C74-42C5-AEA0-030072B2474C}" srcOrd="3" destOrd="0" presId="urn:microsoft.com/office/officeart/2005/8/layout/hList7"/>
    <dgm:cxn modelId="{D4D097AF-911A-4EB5-8A0F-5C043694236A}" type="presParOf" srcId="{1F650044-39F9-4064-9931-29AE0304A03E}" destId="{7A91B76A-FCF0-4768-ACCE-37BD9116A1A7}" srcOrd="1" destOrd="0" presId="urn:microsoft.com/office/officeart/2005/8/layout/hList7"/>
    <dgm:cxn modelId="{89D8FD0B-AE4B-4928-B6E8-A94CA9F0AF06}" type="presParOf" srcId="{1F650044-39F9-4064-9931-29AE0304A03E}" destId="{CE795901-1973-4DAE-8A95-875477F94496}" srcOrd="2" destOrd="0" presId="urn:microsoft.com/office/officeart/2005/8/layout/hList7"/>
    <dgm:cxn modelId="{835914BC-FEB7-4A51-A0D2-08C814199555}" type="presParOf" srcId="{CE795901-1973-4DAE-8A95-875477F94496}" destId="{C9016CEA-36EA-4368-8793-97B037597C6F}" srcOrd="0" destOrd="0" presId="urn:microsoft.com/office/officeart/2005/8/layout/hList7"/>
    <dgm:cxn modelId="{94529685-BE9B-4251-B124-D254B32ECD28}" type="presParOf" srcId="{CE795901-1973-4DAE-8A95-875477F94496}" destId="{8453BA6A-F5F2-4575-AAEC-2772241397ED}" srcOrd="1" destOrd="0" presId="urn:microsoft.com/office/officeart/2005/8/layout/hList7"/>
    <dgm:cxn modelId="{5E977516-067B-4F6B-898C-16C11A186233}" type="presParOf" srcId="{CE795901-1973-4DAE-8A95-875477F94496}" destId="{FCB9499F-5B19-4A79-B7F3-E902F60D8396}" srcOrd="2" destOrd="0" presId="urn:microsoft.com/office/officeart/2005/8/layout/hList7"/>
    <dgm:cxn modelId="{C3B59F82-B31E-4B63-802B-15A5C230E2A8}" type="presParOf" srcId="{CE795901-1973-4DAE-8A95-875477F94496}" destId="{049E29C1-FE5A-4B8E-A31C-E668007CBF4C}" srcOrd="3" destOrd="0" presId="urn:microsoft.com/office/officeart/2005/8/layout/hList7"/>
    <dgm:cxn modelId="{9E00EF20-9498-49B2-9A0F-6661603D375F}" type="presParOf" srcId="{1F650044-39F9-4064-9931-29AE0304A03E}" destId="{CCA91E35-EA10-4E4C-8B53-A2A01847D001}" srcOrd="3" destOrd="0" presId="urn:microsoft.com/office/officeart/2005/8/layout/hList7"/>
    <dgm:cxn modelId="{C660FF29-2A5C-410E-B6CF-8329CE304733}" type="presParOf" srcId="{1F650044-39F9-4064-9931-29AE0304A03E}" destId="{41B4707D-9EE4-479E-AAFD-203DAA34040F}" srcOrd="4" destOrd="0" presId="urn:microsoft.com/office/officeart/2005/8/layout/hList7"/>
    <dgm:cxn modelId="{2106FC45-9CD6-4EA8-9400-857029C6D368}" type="presParOf" srcId="{41B4707D-9EE4-479E-AAFD-203DAA34040F}" destId="{1159BDAB-B9BF-41D2-B1EF-FE1E79E3E4E6}" srcOrd="0" destOrd="0" presId="urn:microsoft.com/office/officeart/2005/8/layout/hList7"/>
    <dgm:cxn modelId="{438EE3F1-0159-4723-958E-827DDA155E22}" type="presParOf" srcId="{41B4707D-9EE4-479E-AAFD-203DAA34040F}" destId="{62AFAA5F-4597-411C-9FB2-0C4A87101448}" srcOrd="1" destOrd="0" presId="urn:microsoft.com/office/officeart/2005/8/layout/hList7"/>
    <dgm:cxn modelId="{D92B817F-3C2F-4505-B585-D7C765C5C185}" type="presParOf" srcId="{41B4707D-9EE4-479E-AAFD-203DAA34040F}" destId="{4BB6BDCC-89E7-4962-AA6F-B5AC34502673}" srcOrd="2" destOrd="0" presId="urn:microsoft.com/office/officeart/2005/8/layout/hList7"/>
    <dgm:cxn modelId="{9F54C4E0-E8B4-438F-AD76-F163B2B0F2CD}" type="presParOf" srcId="{41B4707D-9EE4-479E-AAFD-203DAA34040F}" destId="{679ECBEC-F2AD-4269-8453-7E9036C2F4BE}" srcOrd="3" destOrd="0" presId="urn:microsoft.com/office/officeart/2005/8/layout/hList7"/>
    <dgm:cxn modelId="{4710AC3E-28AD-4E65-A532-EB32175F950F}" type="presParOf" srcId="{1F650044-39F9-4064-9931-29AE0304A03E}" destId="{90C0CFA9-D4E1-4F7D-A79D-EE9660A4A236}" srcOrd="5" destOrd="0" presId="urn:microsoft.com/office/officeart/2005/8/layout/hList7"/>
    <dgm:cxn modelId="{B4E2F59F-585D-42B8-9426-0877CF7C77B1}" type="presParOf" srcId="{1F650044-39F9-4064-9931-29AE0304A03E}" destId="{7AC8C4E0-EFB3-4618-B73C-277D66C1FB8F}" srcOrd="6" destOrd="0" presId="urn:microsoft.com/office/officeart/2005/8/layout/hList7"/>
    <dgm:cxn modelId="{FE3B25B0-2770-4D86-ADCE-30A02911E05F}" type="presParOf" srcId="{7AC8C4E0-EFB3-4618-B73C-277D66C1FB8F}" destId="{04F0CF8A-F78F-49F8-AC61-9A92AAEC7055}" srcOrd="0" destOrd="0" presId="urn:microsoft.com/office/officeart/2005/8/layout/hList7"/>
    <dgm:cxn modelId="{703495DD-F501-46F8-9905-F168ABAC6B84}" type="presParOf" srcId="{7AC8C4E0-EFB3-4618-B73C-277D66C1FB8F}" destId="{C9EA430E-D2B8-48F4-AC2C-362D7C6F747A}" srcOrd="1" destOrd="0" presId="urn:microsoft.com/office/officeart/2005/8/layout/hList7"/>
    <dgm:cxn modelId="{9B764986-CE1B-4DA4-BBE7-4165516D79AE}" type="presParOf" srcId="{7AC8C4E0-EFB3-4618-B73C-277D66C1FB8F}" destId="{0611A742-DFD5-4599-BE4A-692E61F03CD7}" srcOrd="2" destOrd="0" presId="urn:microsoft.com/office/officeart/2005/8/layout/hList7"/>
    <dgm:cxn modelId="{CB4BA49F-195A-4C10-BCCD-D8E5571B5838}" type="presParOf" srcId="{7AC8C4E0-EFB3-4618-B73C-277D66C1FB8F}" destId="{7CCF6BD2-E8C9-41A4-B9F1-2ED26526C58D}" srcOrd="3" destOrd="0" presId="urn:microsoft.com/office/officeart/2005/8/layout/hList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7B7952D-B66B-4A4F-A2D7-C766588810AE}" type="doc">
      <dgm:prSet loTypeId="urn:microsoft.com/office/officeart/2005/8/layout/vList3" loCatId="list" qsTypeId="urn:microsoft.com/office/officeart/2005/8/quickstyle/simple1" qsCatId="simple" csTypeId="urn:microsoft.com/office/officeart/2005/8/colors/accent1_2" csCatId="accent1" phldr="1"/>
      <dgm:spPr/>
    </dgm:pt>
    <dgm:pt modelId="{83E619B8-AE20-4090-A60F-7DDED1A66440}">
      <dgm:prSet phldrT="[Text]"/>
      <dgm:spPr/>
      <dgm:t>
        <a:bodyPr/>
        <a:lstStyle/>
        <a:p>
          <a:r>
            <a:rPr lang="en-US" dirty="0" smtClean="0"/>
            <a:t>Reciprocal teaching</a:t>
          </a:r>
          <a:endParaRPr lang="en-US" dirty="0"/>
        </a:p>
      </dgm:t>
    </dgm:pt>
    <dgm:pt modelId="{344EF317-5B7F-4F0D-950D-4FD9F6DF49B2}" type="parTrans" cxnId="{08E85269-CAB2-4816-B36C-B76FEE6461CD}">
      <dgm:prSet/>
      <dgm:spPr/>
      <dgm:t>
        <a:bodyPr/>
        <a:lstStyle/>
        <a:p>
          <a:endParaRPr lang="en-US"/>
        </a:p>
      </dgm:t>
    </dgm:pt>
    <dgm:pt modelId="{4A8EA880-34AB-47F7-9707-97CBD4154B29}" type="sibTrans" cxnId="{08E85269-CAB2-4816-B36C-B76FEE6461CD}">
      <dgm:prSet/>
      <dgm:spPr/>
      <dgm:t>
        <a:bodyPr/>
        <a:lstStyle/>
        <a:p>
          <a:endParaRPr lang="en-US"/>
        </a:p>
      </dgm:t>
    </dgm:pt>
    <dgm:pt modelId="{B1394857-932C-4504-8999-E96F8E7CE50B}">
      <dgm:prSet phldrT="[Text]"/>
      <dgm:spPr/>
      <dgm:t>
        <a:bodyPr/>
        <a:lstStyle/>
        <a:p>
          <a:r>
            <a:rPr lang="en-US" dirty="0" smtClean="0"/>
            <a:t>Think-Pair Share</a:t>
          </a:r>
          <a:endParaRPr lang="en-US" dirty="0"/>
        </a:p>
      </dgm:t>
    </dgm:pt>
    <dgm:pt modelId="{DA8392B8-B8C6-4B0E-96E2-7467CADBA1C5}" type="parTrans" cxnId="{76DC308F-FBA5-4025-909B-F1C515F0F7B4}">
      <dgm:prSet/>
      <dgm:spPr/>
      <dgm:t>
        <a:bodyPr/>
        <a:lstStyle/>
        <a:p>
          <a:endParaRPr lang="en-US"/>
        </a:p>
      </dgm:t>
    </dgm:pt>
    <dgm:pt modelId="{7DDAA8EB-B09F-4552-A384-EA97797CF18E}" type="sibTrans" cxnId="{76DC308F-FBA5-4025-909B-F1C515F0F7B4}">
      <dgm:prSet/>
      <dgm:spPr/>
      <dgm:t>
        <a:bodyPr/>
        <a:lstStyle/>
        <a:p>
          <a:endParaRPr lang="en-US"/>
        </a:p>
      </dgm:t>
    </dgm:pt>
    <dgm:pt modelId="{90BE1DB6-437C-4CFC-A1BD-1BE29B48E9A7}">
      <dgm:prSet phldrT="[Text]"/>
      <dgm:spPr/>
      <dgm:t>
        <a:bodyPr/>
        <a:lstStyle/>
        <a:p>
          <a:r>
            <a:rPr lang="en-US" dirty="0" smtClean="0"/>
            <a:t>Hands-on activities</a:t>
          </a:r>
          <a:endParaRPr lang="en-US" dirty="0"/>
        </a:p>
      </dgm:t>
    </dgm:pt>
    <dgm:pt modelId="{60CFE601-D1C6-465A-9727-8154FE13FE17}" type="parTrans" cxnId="{6BBB17DF-AA03-4829-935B-5D9631A97BF4}">
      <dgm:prSet/>
      <dgm:spPr/>
      <dgm:t>
        <a:bodyPr/>
        <a:lstStyle/>
        <a:p>
          <a:endParaRPr lang="en-US"/>
        </a:p>
      </dgm:t>
    </dgm:pt>
    <dgm:pt modelId="{3297C29B-6C20-4AEB-B261-4CA1077046BE}" type="sibTrans" cxnId="{6BBB17DF-AA03-4829-935B-5D9631A97BF4}">
      <dgm:prSet/>
      <dgm:spPr/>
      <dgm:t>
        <a:bodyPr/>
        <a:lstStyle/>
        <a:p>
          <a:endParaRPr lang="en-US"/>
        </a:p>
      </dgm:t>
    </dgm:pt>
    <dgm:pt modelId="{80498BFC-6E85-4182-9F7F-7B63D6D52662}" type="pres">
      <dgm:prSet presAssocID="{F7B7952D-B66B-4A4F-A2D7-C766588810AE}" presName="linearFlow" presStyleCnt="0">
        <dgm:presLayoutVars>
          <dgm:dir/>
          <dgm:resizeHandles val="exact"/>
        </dgm:presLayoutVars>
      </dgm:prSet>
      <dgm:spPr/>
    </dgm:pt>
    <dgm:pt modelId="{05D8D42A-DAD2-4E39-95EF-6E47052F34E6}" type="pres">
      <dgm:prSet presAssocID="{83E619B8-AE20-4090-A60F-7DDED1A66440}" presName="composite" presStyleCnt="0"/>
      <dgm:spPr/>
    </dgm:pt>
    <dgm:pt modelId="{6935EB14-9E5F-4AA3-B2C4-63AC2F7BB6B1}" type="pres">
      <dgm:prSet presAssocID="{83E619B8-AE20-4090-A60F-7DDED1A66440}" presName="imgShp" presStyleLbl="fgImgPlace1" presStyleIdx="0" presStyleCnt="3"/>
      <dgm:spPr>
        <a:blipFill rotWithShape="0">
          <a:blip xmlns:r="http://schemas.openxmlformats.org/officeDocument/2006/relationships" r:embed="rId1"/>
          <a:stretch>
            <a:fillRect/>
          </a:stretch>
        </a:blipFill>
      </dgm:spPr>
    </dgm:pt>
    <dgm:pt modelId="{32665298-3E41-44CF-B630-65268785E009}" type="pres">
      <dgm:prSet presAssocID="{83E619B8-AE20-4090-A60F-7DDED1A66440}" presName="txShp" presStyleLbl="node1" presStyleIdx="0" presStyleCnt="3">
        <dgm:presLayoutVars>
          <dgm:bulletEnabled val="1"/>
        </dgm:presLayoutVars>
      </dgm:prSet>
      <dgm:spPr/>
      <dgm:t>
        <a:bodyPr/>
        <a:lstStyle/>
        <a:p>
          <a:endParaRPr lang="en-US"/>
        </a:p>
      </dgm:t>
    </dgm:pt>
    <dgm:pt modelId="{3FACD120-5319-4774-89E1-C2FEA067826F}" type="pres">
      <dgm:prSet presAssocID="{4A8EA880-34AB-47F7-9707-97CBD4154B29}" presName="spacing" presStyleCnt="0"/>
      <dgm:spPr/>
    </dgm:pt>
    <dgm:pt modelId="{3473DDC9-A8A9-47F7-80B2-802CF98A5602}" type="pres">
      <dgm:prSet presAssocID="{B1394857-932C-4504-8999-E96F8E7CE50B}" presName="composite" presStyleCnt="0"/>
      <dgm:spPr/>
    </dgm:pt>
    <dgm:pt modelId="{81E87D32-20FA-4440-894E-A5F57476F0CF}" type="pres">
      <dgm:prSet presAssocID="{B1394857-932C-4504-8999-E96F8E7CE50B}" presName="imgShp" presStyleLbl="fgImgPlace1" presStyleIdx="1" presStyleCnt="3" custScaleX="123818"/>
      <dgm:spPr>
        <a:blipFill rotWithShape="0">
          <a:blip xmlns:r="http://schemas.openxmlformats.org/officeDocument/2006/relationships" r:embed="rId2"/>
          <a:stretch>
            <a:fillRect/>
          </a:stretch>
        </a:blipFill>
      </dgm:spPr>
    </dgm:pt>
    <dgm:pt modelId="{F0DCA0B2-776E-42BA-94B1-A620C8AF522F}" type="pres">
      <dgm:prSet presAssocID="{B1394857-932C-4504-8999-E96F8E7CE50B}" presName="txShp" presStyleLbl="node1" presStyleIdx="1" presStyleCnt="3">
        <dgm:presLayoutVars>
          <dgm:bulletEnabled val="1"/>
        </dgm:presLayoutVars>
      </dgm:prSet>
      <dgm:spPr/>
      <dgm:t>
        <a:bodyPr/>
        <a:lstStyle/>
        <a:p>
          <a:endParaRPr lang="en-US"/>
        </a:p>
      </dgm:t>
    </dgm:pt>
    <dgm:pt modelId="{C6109E94-B3A4-4D28-B948-C2D379224516}" type="pres">
      <dgm:prSet presAssocID="{7DDAA8EB-B09F-4552-A384-EA97797CF18E}" presName="spacing" presStyleCnt="0"/>
      <dgm:spPr/>
    </dgm:pt>
    <dgm:pt modelId="{9B25CDF1-CE09-49CC-99E4-0AC5BFB4594D}" type="pres">
      <dgm:prSet presAssocID="{90BE1DB6-437C-4CFC-A1BD-1BE29B48E9A7}" presName="composite" presStyleCnt="0"/>
      <dgm:spPr/>
    </dgm:pt>
    <dgm:pt modelId="{1A981719-DFD6-40E4-9B6F-1F5331D19155}" type="pres">
      <dgm:prSet presAssocID="{90BE1DB6-437C-4CFC-A1BD-1BE29B48E9A7}" presName="imgShp" presStyleLbl="fgImgPlace1" presStyleIdx="2" presStyleCnt="3"/>
      <dgm:spPr>
        <a:blipFill rotWithShape="0">
          <a:blip xmlns:r="http://schemas.openxmlformats.org/officeDocument/2006/relationships" r:embed="rId3"/>
          <a:stretch>
            <a:fillRect/>
          </a:stretch>
        </a:blipFill>
      </dgm:spPr>
    </dgm:pt>
    <dgm:pt modelId="{44D163AF-0CC1-404D-8465-B5A66A15D697}" type="pres">
      <dgm:prSet presAssocID="{90BE1DB6-437C-4CFC-A1BD-1BE29B48E9A7}" presName="txShp" presStyleLbl="node1" presStyleIdx="2" presStyleCnt="3">
        <dgm:presLayoutVars>
          <dgm:bulletEnabled val="1"/>
        </dgm:presLayoutVars>
      </dgm:prSet>
      <dgm:spPr/>
      <dgm:t>
        <a:bodyPr/>
        <a:lstStyle/>
        <a:p>
          <a:endParaRPr lang="en-US"/>
        </a:p>
      </dgm:t>
    </dgm:pt>
  </dgm:ptLst>
  <dgm:cxnLst>
    <dgm:cxn modelId="{6572F5CC-B58A-45D4-ADE4-666C881C00E4}" type="presOf" srcId="{B1394857-932C-4504-8999-E96F8E7CE50B}" destId="{F0DCA0B2-776E-42BA-94B1-A620C8AF522F}" srcOrd="0" destOrd="0" presId="urn:microsoft.com/office/officeart/2005/8/layout/vList3"/>
    <dgm:cxn modelId="{76DC308F-FBA5-4025-909B-F1C515F0F7B4}" srcId="{F7B7952D-B66B-4A4F-A2D7-C766588810AE}" destId="{B1394857-932C-4504-8999-E96F8E7CE50B}" srcOrd="1" destOrd="0" parTransId="{DA8392B8-B8C6-4B0E-96E2-7467CADBA1C5}" sibTransId="{7DDAA8EB-B09F-4552-A384-EA97797CF18E}"/>
    <dgm:cxn modelId="{08E85269-CAB2-4816-B36C-B76FEE6461CD}" srcId="{F7B7952D-B66B-4A4F-A2D7-C766588810AE}" destId="{83E619B8-AE20-4090-A60F-7DDED1A66440}" srcOrd="0" destOrd="0" parTransId="{344EF317-5B7F-4F0D-950D-4FD9F6DF49B2}" sibTransId="{4A8EA880-34AB-47F7-9707-97CBD4154B29}"/>
    <dgm:cxn modelId="{6BBB17DF-AA03-4829-935B-5D9631A97BF4}" srcId="{F7B7952D-B66B-4A4F-A2D7-C766588810AE}" destId="{90BE1DB6-437C-4CFC-A1BD-1BE29B48E9A7}" srcOrd="2" destOrd="0" parTransId="{60CFE601-D1C6-465A-9727-8154FE13FE17}" sibTransId="{3297C29B-6C20-4AEB-B261-4CA1077046BE}"/>
    <dgm:cxn modelId="{18B8B345-A91A-4535-B7C3-AB8808854890}" type="presOf" srcId="{F7B7952D-B66B-4A4F-A2D7-C766588810AE}" destId="{80498BFC-6E85-4182-9F7F-7B63D6D52662}" srcOrd="0" destOrd="0" presId="urn:microsoft.com/office/officeart/2005/8/layout/vList3"/>
    <dgm:cxn modelId="{7C0520E9-E901-4E83-A39C-91B24497B254}" type="presOf" srcId="{90BE1DB6-437C-4CFC-A1BD-1BE29B48E9A7}" destId="{44D163AF-0CC1-404D-8465-B5A66A15D697}" srcOrd="0" destOrd="0" presId="urn:microsoft.com/office/officeart/2005/8/layout/vList3"/>
    <dgm:cxn modelId="{15E26919-2EE4-451C-92D8-93906CD08B59}" type="presOf" srcId="{83E619B8-AE20-4090-A60F-7DDED1A66440}" destId="{32665298-3E41-44CF-B630-65268785E009}" srcOrd="0" destOrd="0" presId="urn:microsoft.com/office/officeart/2005/8/layout/vList3"/>
    <dgm:cxn modelId="{ADF903C1-64AE-454A-8340-F607C7CB30A3}" type="presParOf" srcId="{80498BFC-6E85-4182-9F7F-7B63D6D52662}" destId="{05D8D42A-DAD2-4E39-95EF-6E47052F34E6}" srcOrd="0" destOrd="0" presId="urn:microsoft.com/office/officeart/2005/8/layout/vList3"/>
    <dgm:cxn modelId="{FF1F64EB-89C2-4892-86DB-BAA58D53566E}" type="presParOf" srcId="{05D8D42A-DAD2-4E39-95EF-6E47052F34E6}" destId="{6935EB14-9E5F-4AA3-B2C4-63AC2F7BB6B1}" srcOrd="0" destOrd="0" presId="urn:microsoft.com/office/officeart/2005/8/layout/vList3"/>
    <dgm:cxn modelId="{943F4809-8B26-48CD-B82B-0A36196C2F99}" type="presParOf" srcId="{05D8D42A-DAD2-4E39-95EF-6E47052F34E6}" destId="{32665298-3E41-44CF-B630-65268785E009}" srcOrd="1" destOrd="0" presId="urn:microsoft.com/office/officeart/2005/8/layout/vList3"/>
    <dgm:cxn modelId="{CC36FBD6-B460-4E0B-9ABE-694E7FF48857}" type="presParOf" srcId="{80498BFC-6E85-4182-9F7F-7B63D6D52662}" destId="{3FACD120-5319-4774-89E1-C2FEA067826F}" srcOrd="1" destOrd="0" presId="urn:microsoft.com/office/officeart/2005/8/layout/vList3"/>
    <dgm:cxn modelId="{85FED208-7FBC-469B-B42A-43C1B200D347}" type="presParOf" srcId="{80498BFC-6E85-4182-9F7F-7B63D6D52662}" destId="{3473DDC9-A8A9-47F7-80B2-802CF98A5602}" srcOrd="2" destOrd="0" presId="urn:microsoft.com/office/officeart/2005/8/layout/vList3"/>
    <dgm:cxn modelId="{06B204BA-6934-4C9B-8CCB-301992F1D959}" type="presParOf" srcId="{3473DDC9-A8A9-47F7-80B2-802CF98A5602}" destId="{81E87D32-20FA-4440-894E-A5F57476F0CF}" srcOrd="0" destOrd="0" presId="urn:microsoft.com/office/officeart/2005/8/layout/vList3"/>
    <dgm:cxn modelId="{2FE92FF6-101B-411C-B7ED-1F33E46F31A8}" type="presParOf" srcId="{3473DDC9-A8A9-47F7-80B2-802CF98A5602}" destId="{F0DCA0B2-776E-42BA-94B1-A620C8AF522F}" srcOrd="1" destOrd="0" presId="urn:microsoft.com/office/officeart/2005/8/layout/vList3"/>
    <dgm:cxn modelId="{A71004AC-3785-4E9A-8401-6E5800591CBF}" type="presParOf" srcId="{80498BFC-6E85-4182-9F7F-7B63D6D52662}" destId="{C6109E94-B3A4-4D28-B948-C2D379224516}" srcOrd="3" destOrd="0" presId="urn:microsoft.com/office/officeart/2005/8/layout/vList3"/>
    <dgm:cxn modelId="{533A7952-C104-4451-8312-35103E1F155E}" type="presParOf" srcId="{80498BFC-6E85-4182-9F7F-7B63D6D52662}" destId="{9B25CDF1-CE09-49CC-99E4-0AC5BFB4594D}" srcOrd="4" destOrd="0" presId="urn:microsoft.com/office/officeart/2005/8/layout/vList3"/>
    <dgm:cxn modelId="{A2D03193-7BB2-4BCF-9020-4B0F7A9C822F}" type="presParOf" srcId="{9B25CDF1-CE09-49CC-99E4-0AC5BFB4594D}" destId="{1A981719-DFD6-40E4-9B6F-1F5331D19155}" srcOrd="0" destOrd="0" presId="urn:microsoft.com/office/officeart/2005/8/layout/vList3"/>
    <dgm:cxn modelId="{9374EB1C-C2B5-4D21-B322-0C305B037AEA}" type="presParOf" srcId="{9B25CDF1-CE09-49CC-99E4-0AC5BFB4594D}" destId="{44D163AF-0CC1-404D-8465-B5A66A15D697}"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7190408-2BC5-4F39-9644-5B9D9172B55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7381419-BCB1-46E6-B998-7CE718481107}">
      <dgm:prSet/>
      <dgm:spPr/>
      <dgm:t>
        <a:bodyPr/>
        <a:lstStyle/>
        <a:p>
          <a:pPr rtl="0"/>
          <a:r>
            <a:rPr lang="en-US" dirty="0" smtClean="0"/>
            <a:t>Websites</a:t>
          </a:r>
          <a:endParaRPr lang="en-US" dirty="0"/>
        </a:p>
      </dgm:t>
    </dgm:pt>
    <dgm:pt modelId="{D0484556-7FD7-4049-8371-A94095CF4D99}" type="parTrans" cxnId="{307FF318-0559-4181-8BD0-5E662CDC8372}">
      <dgm:prSet/>
      <dgm:spPr/>
      <dgm:t>
        <a:bodyPr/>
        <a:lstStyle/>
        <a:p>
          <a:endParaRPr lang="en-US"/>
        </a:p>
      </dgm:t>
    </dgm:pt>
    <dgm:pt modelId="{734D2B8E-670D-400F-B2C1-602F990C1251}" type="sibTrans" cxnId="{307FF318-0559-4181-8BD0-5E662CDC8372}">
      <dgm:prSet/>
      <dgm:spPr/>
      <dgm:t>
        <a:bodyPr/>
        <a:lstStyle/>
        <a:p>
          <a:endParaRPr lang="en-US"/>
        </a:p>
      </dgm:t>
    </dgm:pt>
    <dgm:pt modelId="{8EAE92CE-752B-40F8-86F6-0868FD86AB8F}">
      <dgm:prSet/>
      <dgm:spPr/>
      <dgm:t>
        <a:bodyPr/>
        <a:lstStyle/>
        <a:p>
          <a:pPr rtl="0"/>
          <a:r>
            <a:rPr lang="en-US" dirty="0" smtClean="0"/>
            <a:t>Materials</a:t>
          </a:r>
          <a:endParaRPr lang="en-US" dirty="0"/>
        </a:p>
      </dgm:t>
    </dgm:pt>
    <dgm:pt modelId="{E3DAA20F-234D-421E-BD6F-36B6690509AF}" type="parTrans" cxnId="{96D4F7BA-7D15-4958-AE7B-9FB9D82E0A8C}">
      <dgm:prSet/>
      <dgm:spPr/>
      <dgm:t>
        <a:bodyPr/>
        <a:lstStyle/>
        <a:p>
          <a:endParaRPr lang="en-US"/>
        </a:p>
      </dgm:t>
    </dgm:pt>
    <dgm:pt modelId="{611C57C9-5C16-4E38-AF9E-6392DFCE984E}" type="sibTrans" cxnId="{96D4F7BA-7D15-4958-AE7B-9FB9D82E0A8C}">
      <dgm:prSet/>
      <dgm:spPr/>
      <dgm:t>
        <a:bodyPr/>
        <a:lstStyle/>
        <a:p>
          <a:endParaRPr lang="en-US"/>
        </a:p>
      </dgm:t>
    </dgm:pt>
    <dgm:pt modelId="{8845C9AB-9FF2-4A69-9687-209DC2DB012B}">
      <dgm:prSet/>
      <dgm:spPr/>
      <dgm:t>
        <a:bodyPr/>
        <a:lstStyle/>
        <a:p>
          <a:pPr rtl="0"/>
          <a:r>
            <a:rPr lang="en-US" dirty="0" smtClean="0"/>
            <a:t>Applications</a:t>
          </a:r>
          <a:endParaRPr lang="en-US" dirty="0"/>
        </a:p>
      </dgm:t>
    </dgm:pt>
    <dgm:pt modelId="{70B9CCB6-8E71-433D-9B46-2EB08D54708A}" type="parTrans" cxnId="{12242AF2-22E4-43A7-B803-526A861807E1}">
      <dgm:prSet/>
      <dgm:spPr/>
      <dgm:t>
        <a:bodyPr/>
        <a:lstStyle/>
        <a:p>
          <a:endParaRPr lang="en-US"/>
        </a:p>
      </dgm:t>
    </dgm:pt>
    <dgm:pt modelId="{29D574C2-4293-45A9-838F-EA3C31F9214A}" type="sibTrans" cxnId="{12242AF2-22E4-43A7-B803-526A861807E1}">
      <dgm:prSet/>
      <dgm:spPr/>
      <dgm:t>
        <a:bodyPr/>
        <a:lstStyle/>
        <a:p>
          <a:endParaRPr lang="en-US"/>
        </a:p>
      </dgm:t>
    </dgm:pt>
    <dgm:pt modelId="{12FA7FB4-629F-4674-B21E-F979FA26D448}">
      <dgm:prSet/>
      <dgm:spPr/>
      <dgm:t>
        <a:bodyPr/>
        <a:lstStyle/>
        <a:p>
          <a:r>
            <a:rPr lang="en-US" dirty="0" err="1" smtClean="0"/>
            <a:t>Colorín</a:t>
          </a:r>
          <a:r>
            <a:rPr lang="en-US" dirty="0" smtClean="0"/>
            <a:t> Colorado, </a:t>
          </a:r>
          <a:r>
            <a:rPr lang="en-US" dirty="0" err="1" smtClean="0"/>
            <a:t>starfall</a:t>
          </a:r>
          <a:r>
            <a:rPr lang="en-US" dirty="0" smtClean="0"/>
            <a:t>, </a:t>
          </a:r>
          <a:r>
            <a:rPr lang="en-US" dirty="0" err="1" smtClean="0"/>
            <a:t>Brainpop</a:t>
          </a:r>
          <a:r>
            <a:rPr lang="en-US" dirty="0" smtClean="0"/>
            <a:t>….</a:t>
          </a:r>
          <a:endParaRPr lang="en-US" dirty="0"/>
        </a:p>
      </dgm:t>
    </dgm:pt>
    <dgm:pt modelId="{89F5B523-0DA7-4AAD-B7F7-B67A5998413B}" type="parTrans" cxnId="{4A37D1AE-8394-4613-89A5-CACD8B951154}">
      <dgm:prSet/>
      <dgm:spPr/>
      <dgm:t>
        <a:bodyPr/>
        <a:lstStyle/>
        <a:p>
          <a:endParaRPr lang="en-US"/>
        </a:p>
      </dgm:t>
    </dgm:pt>
    <dgm:pt modelId="{A954577C-5ADD-4AF8-970C-2C9602240440}" type="sibTrans" cxnId="{4A37D1AE-8394-4613-89A5-CACD8B951154}">
      <dgm:prSet/>
      <dgm:spPr/>
      <dgm:t>
        <a:bodyPr/>
        <a:lstStyle/>
        <a:p>
          <a:endParaRPr lang="en-US"/>
        </a:p>
      </dgm:t>
    </dgm:pt>
    <dgm:pt modelId="{90D055EC-5199-4190-B8E8-E91DEECAC5BB}">
      <dgm:prSet/>
      <dgm:spPr/>
      <dgm:t>
        <a:bodyPr/>
        <a:lstStyle/>
        <a:p>
          <a:r>
            <a:rPr lang="en-US" dirty="0" err="1" smtClean="0"/>
            <a:t>Ipods</a:t>
          </a:r>
          <a:r>
            <a:rPr lang="en-US" dirty="0" smtClean="0"/>
            <a:t>, computers, smart boards, …</a:t>
          </a:r>
          <a:endParaRPr lang="en-US" dirty="0"/>
        </a:p>
      </dgm:t>
    </dgm:pt>
    <dgm:pt modelId="{8C3AF9FD-B053-4C6F-AB52-948EFCB34DFA}" type="parTrans" cxnId="{AFBC463E-87E4-4877-BB4A-C4114F90F8D8}">
      <dgm:prSet/>
      <dgm:spPr/>
      <dgm:t>
        <a:bodyPr/>
        <a:lstStyle/>
        <a:p>
          <a:endParaRPr lang="en-US"/>
        </a:p>
      </dgm:t>
    </dgm:pt>
    <dgm:pt modelId="{81A929C8-7ACB-46B7-9332-C5D8A2C98301}" type="sibTrans" cxnId="{AFBC463E-87E4-4877-BB4A-C4114F90F8D8}">
      <dgm:prSet/>
      <dgm:spPr/>
      <dgm:t>
        <a:bodyPr/>
        <a:lstStyle/>
        <a:p>
          <a:endParaRPr lang="en-US"/>
        </a:p>
      </dgm:t>
    </dgm:pt>
    <dgm:pt modelId="{67EE7AAC-EC7A-4069-A1CA-E8575CF72D55}">
      <dgm:prSet/>
      <dgm:spPr/>
      <dgm:t>
        <a:bodyPr/>
        <a:lstStyle/>
        <a:p>
          <a:r>
            <a:rPr lang="en-US" dirty="0" err="1" smtClean="0"/>
            <a:t>Webpages</a:t>
          </a:r>
          <a:r>
            <a:rPr lang="en-US" dirty="0" smtClean="0"/>
            <a:t>, </a:t>
          </a:r>
          <a:r>
            <a:rPr lang="en-US" dirty="0" err="1" smtClean="0"/>
            <a:t>animoto</a:t>
          </a:r>
          <a:r>
            <a:rPr lang="en-US" dirty="0" smtClean="0"/>
            <a:t>, twitter, …</a:t>
          </a:r>
          <a:endParaRPr lang="en-US" dirty="0"/>
        </a:p>
      </dgm:t>
    </dgm:pt>
    <dgm:pt modelId="{4BA5E010-8A5E-419F-A207-E6156D4A6DFC}" type="parTrans" cxnId="{4CBE0E5E-4FDC-4BEF-A297-5B10AD9BE207}">
      <dgm:prSet/>
      <dgm:spPr/>
      <dgm:t>
        <a:bodyPr/>
        <a:lstStyle/>
        <a:p>
          <a:endParaRPr lang="en-US"/>
        </a:p>
      </dgm:t>
    </dgm:pt>
    <dgm:pt modelId="{D46AD943-2DD8-490C-8907-2505413606C7}" type="sibTrans" cxnId="{4CBE0E5E-4FDC-4BEF-A297-5B10AD9BE207}">
      <dgm:prSet/>
      <dgm:spPr/>
      <dgm:t>
        <a:bodyPr/>
        <a:lstStyle/>
        <a:p>
          <a:endParaRPr lang="en-US"/>
        </a:p>
      </dgm:t>
    </dgm:pt>
    <dgm:pt modelId="{1CAB617A-17D6-42C5-A7A9-AF1D32C1FAF2}" type="pres">
      <dgm:prSet presAssocID="{A7190408-2BC5-4F39-9644-5B9D9172B55B}" presName="linearFlow" presStyleCnt="0">
        <dgm:presLayoutVars>
          <dgm:dir/>
          <dgm:animLvl val="lvl"/>
          <dgm:resizeHandles val="exact"/>
        </dgm:presLayoutVars>
      </dgm:prSet>
      <dgm:spPr/>
      <dgm:t>
        <a:bodyPr/>
        <a:lstStyle/>
        <a:p>
          <a:endParaRPr lang="en-US"/>
        </a:p>
      </dgm:t>
    </dgm:pt>
    <dgm:pt modelId="{CDE4805F-88B5-41C0-8FC7-85867FA2E7AE}" type="pres">
      <dgm:prSet presAssocID="{B7381419-BCB1-46E6-B998-7CE718481107}" presName="composite" presStyleCnt="0"/>
      <dgm:spPr/>
    </dgm:pt>
    <dgm:pt modelId="{33576722-F3EC-4991-A187-8735F01AA98A}" type="pres">
      <dgm:prSet presAssocID="{B7381419-BCB1-46E6-B998-7CE718481107}" presName="parentText" presStyleLbl="alignNode1" presStyleIdx="0" presStyleCnt="3">
        <dgm:presLayoutVars>
          <dgm:chMax val="1"/>
          <dgm:bulletEnabled val="1"/>
        </dgm:presLayoutVars>
      </dgm:prSet>
      <dgm:spPr/>
      <dgm:t>
        <a:bodyPr/>
        <a:lstStyle/>
        <a:p>
          <a:endParaRPr lang="en-US"/>
        </a:p>
      </dgm:t>
    </dgm:pt>
    <dgm:pt modelId="{A3371C09-2C38-4A3D-BE15-A54FFEDF363F}" type="pres">
      <dgm:prSet presAssocID="{B7381419-BCB1-46E6-B998-7CE718481107}" presName="descendantText" presStyleLbl="alignAcc1" presStyleIdx="0" presStyleCnt="3">
        <dgm:presLayoutVars>
          <dgm:bulletEnabled val="1"/>
        </dgm:presLayoutVars>
      </dgm:prSet>
      <dgm:spPr/>
      <dgm:t>
        <a:bodyPr/>
        <a:lstStyle/>
        <a:p>
          <a:endParaRPr lang="en-US"/>
        </a:p>
      </dgm:t>
    </dgm:pt>
    <dgm:pt modelId="{AE3A14BE-63EA-4B20-AD39-A81511EC473C}" type="pres">
      <dgm:prSet presAssocID="{734D2B8E-670D-400F-B2C1-602F990C1251}" presName="sp" presStyleCnt="0"/>
      <dgm:spPr/>
    </dgm:pt>
    <dgm:pt modelId="{6E781480-9D73-474E-BD81-4690235A2C8B}" type="pres">
      <dgm:prSet presAssocID="{8EAE92CE-752B-40F8-86F6-0868FD86AB8F}" presName="composite" presStyleCnt="0"/>
      <dgm:spPr/>
    </dgm:pt>
    <dgm:pt modelId="{92EC264D-B711-468D-B34F-4AF98AEC93A0}" type="pres">
      <dgm:prSet presAssocID="{8EAE92CE-752B-40F8-86F6-0868FD86AB8F}" presName="parentText" presStyleLbl="alignNode1" presStyleIdx="1" presStyleCnt="3">
        <dgm:presLayoutVars>
          <dgm:chMax val="1"/>
          <dgm:bulletEnabled val="1"/>
        </dgm:presLayoutVars>
      </dgm:prSet>
      <dgm:spPr/>
      <dgm:t>
        <a:bodyPr/>
        <a:lstStyle/>
        <a:p>
          <a:endParaRPr lang="en-US"/>
        </a:p>
      </dgm:t>
    </dgm:pt>
    <dgm:pt modelId="{9D82E5C1-9925-4E03-B70F-0C8C64BBD078}" type="pres">
      <dgm:prSet presAssocID="{8EAE92CE-752B-40F8-86F6-0868FD86AB8F}" presName="descendantText" presStyleLbl="alignAcc1" presStyleIdx="1" presStyleCnt="3">
        <dgm:presLayoutVars>
          <dgm:bulletEnabled val="1"/>
        </dgm:presLayoutVars>
      </dgm:prSet>
      <dgm:spPr/>
      <dgm:t>
        <a:bodyPr/>
        <a:lstStyle/>
        <a:p>
          <a:endParaRPr lang="en-US"/>
        </a:p>
      </dgm:t>
    </dgm:pt>
    <dgm:pt modelId="{F3DE27D4-AF3A-4663-B978-9191772030E3}" type="pres">
      <dgm:prSet presAssocID="{611C57C9-5C16-4E38-AF9E-6392DFCE984E}" presName="sp" presStyleCnt="0"/>
      <dgm:spPr/>
    </dgm:pt>
    <dgm:pt modelId="{06AB4316-107D-4DE8-BED0-14B283F286A7}" type="pres">
      <dgm:prSet presAssocID="{8845C9AB-9FF2-4A69-9687-209DC2DB012B}" presName="composite" presStyleCnt="0"/>
      <dgm:spPr/>
    </dgm:pt>
    <dgm:pt modelId="{A1C61E7F-E008-4A78-BB59-E09FDB7AC41C}" type="pres">
      <dgm:prSet presAssocID="{8845C9AB-9FF2-4A69-9687-209DC2DB012B}" presName="parentText" presStyleLbl="alignNode1" presStyleIdx="2" presStyleCnt="3">
        <dgm:presLayoutVars>
          <dgm:chMax val="1"/>
          <dgm:bulletEnabled val="1"/>
        </dgm:presLayoutVars>
      </dgm:prSet>
      <dgm:spPr/>
      <dgm:t>
        <a:bodyPr/>
        <a:lstStyle/>
        <a:p>
          <a:endParaRPr lang="en-US"/>
        </a:p>
      </dgm:t>
    </dgm:pt>
    <dgm:pt modelId="{0C18C06E-F553-40BF-93D5-D71915D12B76}" type="pres">
      <dgm:prSet presAssocID="{8845C9AB-9FF2-4A69-9687-209DC2DB012B}" presName="descendantText" presStyleLbl="alignAcc1" presStyleIdx="2" presStyleCnt="3">
        <dgm:presLayoutVars>
          <dgm:bulletEnabled val="1"/>
        </dgm:presLayoutVars>
      </dgm:prSet>
      <dgm:spPr/>
      <dgm:t>
        <a:bodyPr/>
        <a:lstStyle/>
        <a:p>
          <a:endParaRPr lang="en-US"/>
        </a:p>
      </dgm:t>
    </dgm:pt>
  </dgm:ptLst>
  <dgm:cxnLst>
    <dgm:cxn modelId="{E650CD32-2155-4663-986A-6FA17B5A8CB1}" type="presOf" srcId="{90D055EC-5199-4190-B8E8-E91DEECAC5BB}" destId="{9D82E5C1-9925-4E03-B70F-0C8C64BBD078}" srcOrd="0" destOrd="0" presId="urn:microsoft.com/office/officeart/2005/8/layout/chevron2"/>
    <dgm:cxn modelId="{4A37D1AE-8394-4613-89A5-CACD8B951154}" srcId="{B7381419-BCB1-46E6-B998-7CE718481107}" destId="{12FA7FB4-629F-4674-B21E-F979FA26D448}" srcOrd="0" destOrd="0" parTransId="{89F5B523-0DA7-4AAD-B7F7-B67A5998413B}" sibTransId="{A954577C-5ADD-4AF8-970C-2C9602240440}"/>
    <dgm:cxn modelId="{12242AF2-22E4-43A7-B803-526A861807E1}" srcId="{A7190408-2BC5-4F39-9644-5B9D9172B55B}" destId="{8845C9AB-9FF2-4A69-9687-209DC2DB012B}" srcOrd="2" destOrd="0" parTransId="{70B9CCB6-8E71-433D-9B46-2EB08D54708A}" sibTransId="{29D574C2-4293-45A9-838F-EA3C31F9214A}"/>
    <dgm:cxn modelId="{EB48BAFB-0153-4E85-96DC-331EE5CA291F}" type="presOf" srcId="{8EAE92CE-752B-40F8-86F6-0868FD86AB8F}" destId="{92EC264D-B711-468D-B34F-4AF98AEC93A0}" srcOrd="0" destOrd="0" presId="urn:microsoft.com/office/officeart/2005/8/layout/chevron2"/>
    <dgm:cxn modelId="{20E4F81A-3AA1-47EE-93C6-DEADE1E5EF64}" type="presOf" srcId="{8845C9AB-9FF2-4A69-9687-209DC2DB012B}" destId="{A1C61E7F-E008-4A78-BB59-E09FDB7AC41C}" srcOrd="0" destOrd="0" presId="urn:microsoft.com/office/officeart/2005/8/layout/chevron2"/>
    <dgm:cxn modelId="{04494741-8457-4A3C-A3C6-E84672AFF1E7}" type="presOf" srcId="{67EE7AAC-EC7A-4069-A1CA-E8575CF72D55}" destId="{0C18C06E-F553-40BF-93D5-D71915D12B76}" srcOrd="0" destOrd="0" presId="urn:microsoft.com/office/officeart/2005/8/layout/chevron2"/>
    <dgm:cxn modelId="{96D4F7BA-7D15-4958-AE7B-9FB9D82E0A8C}" srcId="{A7190408-2BC5-4F39-9644-5B9D9172B55B}" destId="{8EAE92CE-752B-40F8-86F6-0868FD86AB8F}" srcOrd="1" destOrd="0" parTransId="{E3DAA20F-234D-421E-BD6F-36B6690509AF}" sibTransId="{611C57C9-5C16-4E38-AF9E-6392DFCE984E}"/>
    <dgm:cxn modelId="{A82D4272-9659-4033-B4DF-C949D22F0E32}" type="presOf" srcId="{A7190408-2BC5-4F39-9644-5B9D9172B55B}" destId="{1CAB617A-17D6-42C5-A7A9-AF1D32C1FAF2}" srcOrd="0" destOrd="0" presId="urn:microsoft.com/office/officeart/2005/8/layout/chevron2"/>
    <dgm:cxn modelId="{4CBE0E5E-4FDC-4BEF-A297-5B10AD9BE207}" srcId="{8845C9AB-9FF2-4A69-9687-209DC2DB012B}" destId="{67EE7AAC-EC7A-4069-A1CA-E8575CF72D55}" srcOrd="0" destOrd="0" parTransId="{4BA5E010-8A5E-419F-A207-E6156D4A6DFC}" sibTransId="{D46AD943-2DD8-490C-8907-2505413606C7}"/>
    <dgm:cxn modelId="{9DA8EE6A-690E-4C09-96E5-39081AA0600E}" type="presOf" srcId="{B7381419-BCB1-46E6-B998-7CE718481107}" destId="{33576722-F3EC-4991-A187-8735F01AA98A}" srcOrd="0" destOrd="0" presId="urn:microsoft.com/office/officeart/2005/8/layout/chevron2"/>
    <dgm:cxn modelId="{307FF318-0559-4181-8BD0-5E662CDC8372}" srcId="{A7190408-2BC5-4F39-9644-5B9D9172B55B}" destId="{B7381419-BCB1-46E6-B998-7CE718481107}" srcOrd="0" destOrd="0" parTransId="{D0484556-7FD7-4049-8371-A94095CF4D99}" sibTransId="{734D2B8E-670D-400F-B2C1-602F990C1251}"/>
    <dgm:cxn modelId="{AFBC463E-87E4-4877-BB4A-C4114F90F8D8}" srcId="{8EAE92CE-752B-40F8-86F6-0868FD86AB8F}" destId="{90D055EC-5199-4190-B8E8-E91DEECAC5BB}" srcOrd="0" destOrd="0" parTransId="{8C3AF9FD-B053-4C6F-AB52-948EFCB34DFA}" sibTransId="{81A929C8-7ACB-46B7-9332-C5D8A2C98301}"/>
    <dgm:cxn modelId="{3D5006A7-25CF-4D9C-877B-117EF5FA1B19}" type="presOf" srcId="{12FA7FB4-629F-4674-B21E-F979FA26D448}" destId="{A3371C09-2C38-4A3D-BE15-A54FFEDF363F}" srcOrd="0" destOrd="0" presId="urn:microsoft.com/office/officeart/2005/8/layout/chevron2"/>
    <dgm:cxn modelId="{877DB8D2-E94B-46DF-8F45-36F4076CCBBD}" type="presParOf" srcId="{1CAB617A-17D6-42C5-A7A9-AF1D32C1FAF2}" destId="{CDE4805F-88B5-41C0-8FC7-85867FA2E7AE}" srcOrd="0" destOrd="0" presId="urn:microsoft.com/office/officeart/2005/8/layout/chevron2"/>
    <dgm:cxn modelId="{14AF26D3-3624-4FBF-8F5F-30273493B185}" type="presParOf" srcId="{CDE4805F-88B5-41C0-8FC7-85867FA2E7AE}" destId="{33576722-F3EC-4991-A187-8735F01AA98A}" srcOrd="0" destOrd="0" presId="urn:microsoft.com/office/officeart/2005/8/layout/chevron2"/>
    <dgm:cxn modelId="{44B764B4-70C4-4E1E-96CF-2EAF210A255D}" type="presParOf" srcId="{CDE4805F-88B5-41C0-8FC7-85867FA2E7AE}" destId="{A3371C09-2C38-4A3D-BE15-A54FFEDF363F}" srcOrd="1" destOrd="0" presId="urn:microsoft.com/office/officeart/2005/8/layout/chevron2"/>
    <dgm:cxn modelId="{84325669-5C5E-4C25-BDF4-E5984BF43C11}" type="presParOf" srcId="{1CAB617A-17D6-42C5-A7A9-AF1D32C1FAF2}" destId="{AE3A14BE-63EA-4B20-AD39-A81511EC473C}" srcOrd="1" destOrd="0" presId="urn:microsoft.com/office/officeart/2005/8/layout/chevron2"/>
    <dgm:cxn modelId="{482FD150-91E1-416A-9DCE-4D6B1DE2D162}" type="presParOf" srcId="{1CAB617A-17D6-42C5-A7A9-AF1D32C1FAF2}" destId="{6E781480-9D73-474E-BD81-4690235A2C8B}" srcOrd="2" destOrd="0" presId="urn:microsoft.com/office/officeart/2005/8/layout/chevron2"/>
    <dgm:cxn modelId="{169C7975-2588-48E1-9E78-BAB25F0E62F6}" type="presParOf" srcId="{6E781480-9D73-474E-BD81-4690235A2C8B}" destId="{92EC264D-B711-468D-B34F-4AF98AEC93A0}" srcOrd="0" destOrd="0" presId="urn:microsoft.com/office/officeart/2005/8/layout/chevron2"/>
    <dgm:cxn modelId="{7164053C-B9D8-4F70-B9CA-154E129C5069}" type="presParOf" srcId="{6E781480-9D73-474E-BD81-4690235A2C8B}" destId="{9D82E5C1-9925-4E03-B70F-0C8C64BBD078}" srcOrd="1" destOrd="0" presId="urn:microsoft.com/office/officeart/2005/8/layout/chevron2"/>
    <dgm:cxn modelId="{05A2CA69-63BF-477F-B780-8B9A5C28D929}" type="presParOf" srcId="{1CAB617A-17D6-42C5-A7A9-AF1D32C1FAF2}" destId="{F3DE27D4-AF3A-4663-B978-9191772030E3}" srcOrd="3" destOrd="0" presId="urn:microsoft.com/office/officeart/2005/8/layout/chevron2"/>
    <dgm:cxn modelId="{D45329A4-F9F2-4E16-B07F-2D24DBE528E5}" type="presParOf" srcId="{1CAB617A-17D6-42C5-A7A9-AF1D32C1FAF2}" destId="{06AB4316-107D-4DE8-BED0-14B283F286A7}" srcOrd="4" destOrd="0" presId="urn:microsoft.com/office/officeart/2005/8/layout/chevron2"/>
    <dgm:cxn modelId="{72226959-81F0-4E68-8D71-6A1799251255}" type="presParOf" srcId="{06AB4316-107D-4DE8-BED0-14B283F286A7}" destId="{A1C61E7F-E008-4A78-BB59-E09FDB7AC41C}" srcOrd="0" destOrd="0" presId="urn:microsoft.com/office/officeart/2005/8/layout/chevron2"/>
    <dgm:cxn modelId="{CCAD9FF9-2C8D-48AD-ACA2-048BD6C9E4E6}" type="presParOf" srcId="{06AB4316-107D-4DE8-BED0-14B283F286A7}" destId="{0C18C06E-F553-40BF-93D5-D71915D12B76}"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511ABD-234C-43FD-96BE-3CAAD65972B4}">
      <dsp:nvSpPr>
        <dsp:cNvPr id="0" name=""/>
        <dsp:cNvSpPr/>
      </dsp:nvSpPr>
      <dsp:spPr>
        <a:xfrm>
          <a:off x="0" y="1357788"/>
          <a:ext cx="8382000" cy="1810385"/>
        </a:xfrm>
        <a:prstGeom prst="notchedRightArrow">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dsp:style>
    </dsp:sp>
    <dsp:sp modelId="{231ADF02-4D6A-4BEA-9F9B-8738392EE018}">
      <dsp:nvSpPr>
        <dsp:cNvPr id="0" name=""/>
        <dsp:cNvSpPr/>
      </dsp:nvSpPr>
      <dsp:spPr>
        <a:xfrm>
          <a:off x="1704" y="0"/>
          <a:ext cx="120455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rtl="0">
            <a:lnSpc>
              <a:spcPct val="90000"/>
            </a:lnSpc>
            <a:spcBef>
              <a:spcPct val="0"/>
            </a:spcBef>
            <a:spcAft>
              <a:spcPct val="35000"/>
            </a:spcAft>
          </a:pPr>
          <a:r>
            <a:rPr lang="en-US" sz="2000" b="1" kern="1200" dirty="0" smtClean="0"/>
            <a:t>Know your students</a:t>
          </a:r>
          <a:endParaRPr lang="en-US" sz="2000" b="1" kern="1200" dirty="0"/>
        </a:p>
      </dsp:txBody>
      <dsp:txXfrm>
        <a:off x="1704" y="0"/>
        <a:ext cx="1204550" cy="1810385"/>
      </dsp:txXfrm>
    </dsp:sp>
    <dsp:sp modelId="{AC76B7A9-2821-4AED-8B3D-F9ACFEC1741C}">
      <dsp:nvSpPr>
        <dsp:cNvPr id="0" name=""/>
        <dsp:cNvSpPr/>
      </dsp:nvSpPr>
      <dsp:spPr>
        <a:xfrm>
          <a:off x="377681"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B528E5-57CE-4C25-BBD4-F048A74BD6C1}">
      <dsp:nvSpPr>
        <dsp:cNvPr id="0" name=""/>
        <dsp:cNvSpPr/>
      </dsp:nvSpPr>
      <dsp:spPr>
        <a:xfrm>
          <a:off x="1247693" y="2715577"/>
          <a:ext cx="1430137"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rtl="0">
            <a:lnSpc>
              <a:spcPct val="90000"/>
            </a:lnSpc>
            <a:spcBef>
              <a:spcPct val="0"/>
            </a:spcBef>
            <a:spcAft>
              <a:spcPct val="35000"/>
            </a:spcAft>
          </a:pPr>
          <a:r>
            <a:rPr lang="en-US" sz="2000" b="1" kern="1200" dirty="0" smtClean="0"/>
            <a:t>Unpack the content standards</a:t>
          </a:r>
          <a:r>
            <a:rPr lang="en-US" sz="1400" b="1" kern="1200" dirty="0" smtClean="0"/>
            <a:t>.</a:t>
          </a:r>
          <a:endParaRPr lang="en-US" sz="1400" b="1" kern="1200" dirty="0"/>
        </a:p>
      </dsp:txBody>
      <dsp:txXfrm>
        <a:off x="1247693" y="2715577"/>
        <a:ext cx="1430137" cy="1810385"/>
      </dsp:txXfrm>
    </dsp:sp>
    <dsp:sp modelId="{9895A6D3-0FCE-4030-8631-EC32DF0269B6}">
      <dsp:nvSpPr>
        <dsp:cNvPr id="0" name=""/>
        <dsp:cNvSpPr/>
      </dsp:nvSpPr>
      <dsp:spPr>
        <a:xfrm>
          <a:off x="1736464"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6CFC31-5D82-442E-BED5-B3305DD19D47}">
      <dsp:nvSpPr>
        <dsp:cNvPr id="0" name=""/>
        <dsp:cNvSpPr/>
      </dsp:nvSpPr>
      <dsp:spPr>
        <a:xfrm>
          <a:off x="2719270" y="0"/>
          <a:ext cx="1330285"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rtl="0">
            <a:lnSpc>
              <a:spcPct val="90000"/>
            </a:lnSpc>
            <a:spcBef>
              <a:spcPct val="0"/>
            </a:spcBef>
            <a:spcAft>
              <a:spcPct val="35000"/>
            </a:spcAft>
          </a:pPr>
          <a:r>
            <a:rPr lang="en-US" sz="1800" b="1" kern="1200" dirty="0" smtClean="0"/>
            <a:t>Select the focus of the language.</a:t>
          </a:r>
          <a:endParaRPr lang="en-US" sz="1800" b="1" kern="1200" dirty="0"/>
        </a:p>
      </dsp:txBody>
      <dsp:txXfrm>
        <a:off x="2719270" y="0"/>
        <a:ext cx="1330285" cy="1810385"/>
      </dsp:txXfrm>
    </dsp:sp>
    <dsp:sp modelId="{EF14C21F-EBCA-4A5F-A00B-FA473D182E69}">
      <dsp:nvSpPr>
        <dsp:cNvPr id="0" name=""/>
        <dsp:cNvSpPr/>
      </dsp:nvSpPr>
      <dsp:spPr>
        <a:xfrm>
          <a:off x="3158115"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DD25F2-B38E-4688-8E3A-F718BAE2F61F}">
      <dsp:nvSpPr>
        <dsp:cNvPr id="0" name=""/>
        <dsp:cNvSpPr/>
      </dsp:nvSpPr>
      <dsp:spPr>
        <a:xfrm>
          <a:off x="4998052" y="315278"/>
          <a:ext cx="1259026" cy="1390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rtl="0">
            <a:lnSpc>
              <a:spcPct val="90000"/>
            </a:lnSpc>
            <a:spcBef>
              <a:spcPct val="0"/>
            </a:spcBef>
            <a:spcAft>
              <a:spcPct val="35000"/>
            </a:spcAft>
          </a:pPr>
          <a:r>
            <a:rPr lang="en-US" sz="2000" b="1" kern="1200" dirty="0" smtClean="0"/>
            <a:t>Design activities to teach the focus language</a:t>
          </a:r>
          <a:endParaRPr lang="en-US" sz="2000" b="1" kern="1200" dirty="0"/>
        </a:p>
      </dsp:txBody>
      <dsp:txXfrm>
        <a:off x="4998052" y="315278"/>
        <a:ext cx="1259026" cy="1390013"/>
      </dsp:txXfrm>
    </dsp:sp>
    <dsp:sp modelId="{F5211102-0BEA-4AEB-BC8C-80DADC337089}">
      <dsp:nvSpPr>
        <dsp:cNvPr id="0" name=""/>
        <dsp:cNvSpPr/>
      </dsp:nvSpPr>
      <dsp:spPr>
        <a:xfrm>
          <a:off x="4494210" y="2141776"/>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864E0-1D0C-4F7E-919A-640947DA2ECF}">
      <dsp:nvSpPr>
        <dsp:cNvPr id="0" name=""/>
        <dsp:cNvSpPr/>
      </dsp:nvSpPr>
      <dsp:spPr>
        <a:xfrm>
          <a:off x="5391460" y="0"/>
          <a:ext cx="82878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5168" tIns="455168" rIns="455168" bIns="455168" numCol="1" spcCol="1270" anchor="b" anchorCtr="0">
          <a:noAutofit/>
        </a:bodyPr>
        <a:lstStyle/>
        <a:p>
          <a:pPr lvl="0" algn="ctr" defTabSz="2844800" rtl="0">
            <a:lnSpc>
              <a:spcPct val="90000"/>
            </a:lnSpc>
            <a:spcBef>
              <a:spcPct val="0"/>
            </a:spcBef>
            <a:spcAft>
              <a:spcPct val="35000"/>
            </a:spcAft>
          </a:pPr>
          <a:endParaRPr lang="en-US" sz="6400" kern="1200" dirty="0"/>
        </a:p>
      </dsp:txBody>
      <dsp:txXfrm>
        <a:off x="5391460" y="0"/>
        <a:ext cx="828786" cy="1810385"/>
      </dsp:txXfrm>
    </dsp:sp>
    <dsp:sp modelId="{D8E0DCDE-CEE7-46F4-BCA2-B906667A1796}">
      <dsp:nvSpPr>
        <dsp:cNvPr id="0" name=""/>
        <dsp:cNvSpPr/>
      </dsp:nvSpPr>
      <dsp:spPr>
        <a:xfrm>
          <a:off x="5579556"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9FFA8A-39A9-40D8-BB03-299384AB51F7}">
      <dsp:nvSpPr>
        <dsp:cNvPr id="0" name=""/>
        <dsp:cNvSpPr/>
      </dsp:nvSpPr>
      <dsp:spPr>
        <a:xfrm>
          <a:off x="6261686" y="2715577"/>
          <a:ext cx="1280409"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t>Evaluate the unit.</a:t>
          </a:r>
          <a:endParaRPr lang="en-US" sz="2000" b="1" kern="1200" dirty="0"/>
        </a:p>
      </dsp:txBody>
      <dsp:txXfrm>
        <a:off x="6261686" y="2715577"/>
        <a:ext cx="1280409" cy="1810385"/>
      </dsp:txXfrm>
    </dsp:sp>
    <dsp:sp modelId="{147FFEC4-24B3-4EA0-BAD7-BF1013DE977C}">
      <dsp:nvSpPr>
        <dsp:cNvPr id="0" name=""/>
        <dsp:cNvSpPr/>
      </dsp:nvSpPr>
      <dsp:spPr>
        <a:xfrm>
          <a:off x="6675593"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33136F-8D52-49F0-8BF5-08C964B1FC74}">
      <dsp:nvSpPr>
        <dsp:cNvPr id="0" name=""/>
        <dsp:cNvSpPr/>
      </dsp:nvSpPr>
      <dsp:spPr>
        <a:xfrm>
          <a:off x="0" y="0"/>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smtClean="0"/>
            <a:t>Content Standards</a:t>
          </a:r>
          <a:endParaRPr lang="en-US" sz="4300" kern="1200" dirty="0"/>
        </a:p>
      </dsp:txBody>
      <dsp:txXfrm>
        <a:off x="0" y="0"/>
        <a:ext cx="5483418" cy="995711"/>
      </dsp:txXfrm>
    </dsp:sp>
    <dsp:sp modelId="{180B3B67-502D-4FAF-96A8-802FA10C1436}">
      <dsp:nvSpPr>
        <dsp:cNvPr id="0" name=""/>
        <dsp:cNvSpPr/>
      </dsp:nvSpPr>
      <dsp:spPr>
        <a:xfrm>
          <a:off x="551383" y="1176750"/>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smtClean="0"/>
            <a:t>Content Objectives</a:t>
          </a:r>
          <a:endParaRPr lang="en-US" sz="4300" kern="1200" dirty="0"/>
        </a:p>
      </dsp:txBody>
      <dsp:txXfrm>
        <a:off x="551383" y="1176750"/>
        <a:ext cx="5385084" cy="995711"/>
      </dsp:txXfrm>
    </dsp:sp>
    <dsp:sp modelId="{401D68ED-9C0E-4961-834A-C7CCA4254627}">
      <dsp:nvSpPr>
        <dsp:cNvPr id="0" name=""/>
        <dsp:cNvSpPr/>
      </dsp:nvSpPr>
      <dsp:spPr>
        <a:xfrm>
          <a:off x="1076563" y="2353500"/>
          <a:ext cx="6619626"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4000" kern="1200" dirty="0" smtClean="0"/>
            <a:t>Language Demands</a:t>
          </a:r>
          <a:endParaRPr lang="en-US" sz="2500" kern="1200" dirty="0"/>
        </a:p>
      </dsp:txBody>
      <dsp:txXfrm>
        <a:off x="1076563" y="2353500"/>
        <a:ext cx="5422761" cy="995711"/>
      </dsp:txXfrm>
    </dsp:sp>
    <dsp:sp modelId="{BE87482D-71F7-43F0-A337-A237E7E6E6AC}">
      <dsp:nvSpPr>
        <dsp:cNvPr id="0" name=""/>
        <dsp:cNvSpPr/>
      </dsp:nvSpPr>
      <dsp:spPr>
        <a:xfrm>
          <a:off x="1645920" y="3428997"/>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Performance Indicators</a:t>
          </a:r>
          <a:endParaRPr lang="en-US" sz="4000" kern="1200" dirty="0"/>
        </a:p>
      </dsp:txBody>
      <dsp:txXfrm>
        <a:off x="1645920" y="3428997"/>
        <a:ext cx="5385084" cy="995711"/>
      </dsp:txXfrm>
    </dsp:sp>
    <dsp:sp modelId="{CAFE104F-3A28-4036-9231-FB0BD29500D0}">
      <dsp:nvSpPr>
        <dsp:cNvPr id="0" name=""/>
        <dsp:cNvSpPr/>
      </dsp:nvSpPr>
      <dsp:spPr>
        <a:xfrm>
          <a:off x="5936467" y="762624"/>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6467" y="762624"/>
        <a:ext cx="647212" cy="647212"/>
      </dsp:txXfrm>
    </dsp:sp>
    <dsp:sp modelId="{182D8B19-1C54-4C42-A172-94BB324C5C76}">
      <dsp:nvSpPr>
        <dsp:cNvPr id="0" name=""/>
        <dsp:cNvSpPr/>
      </dsp:nvSpPr>
      <dsp:spPr>
        <a:xfrm>
          <a:off x="6487850" y="193937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87850" y="1939375"/>
        <a:ext cx="647212" cy="647212"/>
      </dsp:txXfrm>
    </dsp:sp>
    <dsp:sp modelId="{DB8EC652-4CC1-4371-A25D-BB9D120D8017}">
      <dsp:nvSpPr>
        <dsp:cNvPr id="0" name=""/>
        <dsp:cNvSpPr/>
      </dsp:nvSpPr>
      <dsp:spPr>
        <a:xfrm>
          <a:off x="7031004" y="311612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031004" y="3116125"/>
        <a:ext cx="647212" cy="6472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4893C5-A5E2-4038-9E1C-E472CE9300E9}">
      <dsp:nvSpPr>
        <dsp:cNvPr id="0" name=""/>
        <dsp:cNvSpPr/>
      </dsp:nvSpPr>
      <dsp:spPr>
        <a:xfrm>
          <a:off x="4015" y="0"/>
          <a:ext cx="8221569" cy="114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lvl="0" algn="ctr" defTabSz="2578100" rtl="0">
            <a:lnSpc>
              <a:spcPct val="90000"/>
            </a:lnSpc>
            <a:spcBef>
              <a:spcPct val="0"/>
            </a:spcBef>
            <a:spcAft>
              <a:spcPct val="35000"/>
            </a:spcAft>
          </a:pPr>
          <a:r>
            <a:rPr lang="en-US" sz="5800" b="1" kern="1200" dirty="0" smtClean="0">
              <a:effectLst>
                <a:outerShdw blurRad="38100" dist="38100" dir="2700000" algn="tl">
                  <a:srgbClr val="000000">
                    <a:alpha val="43137"/>
                  </a:srgbClr>
                </a:outerShdw>
              </a:effectLst>
            </a:rPr>
            <a:t>Background Knowledge </a:t>
          </a:r>
          <a:endParaRPr lang="en-US" sz="5800" b="1" kern="1200" dirty="0">
            <a:effectLst>
              <a:outerShdw blurRad="38100" dist="38100" dir="2700000" algn="tl">
                <a:srgbClr val="000000">
                  <a:alpha val="43137"/>
                </a:srgbClr>
              </a:outerShdw>
            </a:effectLst>
          </a:endParaRPr>
        </a:p>
      </dsp:txBody>
      <dsp:txXfrm>
        <a:off x="4015" y="0"/>
        <a:ext cx="8221569" cy="1143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F1CBA8-DC9E-4193-8C90-E5FFEAFFE03A}">
      <dsp:nvSpPr>
        <dsp:cNvPr id="0" name=""/>
        <dsp:cNvSpPr/>
      </dsp:nvSpPr>
      <dsp:spPr>
        <a:xfrm rot="16200000">
          <a:off x="-31846" y="293495"/>
          <a:ext cx="4507768" cy="444155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“Academic language refers to the abilities to construct meaning </a:t>
          </a:r>
          <a:r>
            <a:rPr lang="en-US" sz="1800" kern="1200" dirty="0" smtClean="0"/>
            <a:t>from </a:t>
          </a:r>
          <a:r>
            <a:rPr lang="en-US" sz="1800" kern="1200" dirty="0" smtClean="0"/>
            <a:t>oral and written languages, relate complex ideas and information, recognize features of different genres and use various linguistic strategies to communicate.”</a:t>
          </a:r>
          <a:endParaRPr lang="en-US" sz="1800" kern="1200" dirty="0"/>
        </a:p>
      </dsp:txBody>
      <dsp:txXfrm rot="16200000">
        <a:off x="-31846" y="293495"/>
        <a:ext cx="4507768" cy="4441557"/>
      </dsp:txXfrm>
    </dsp:sp>
    <dsp:sp modelId="{513A398E-D162-478B-9293-8F0957BD6D1F}">
      <dsp:nvSpPr>
        <dsp:cNvPr id="0" name=""/>
        <dsp:cNvSpPr/>
      </dsp:nvSpPr>
      <dsp:spPr>
        <a:xfrm rot="5400000">
          <a:off x="4134364" y="673571"/>
          <a:ext cx="4356013" cy="383445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The WIDA ELP Standards guide the teaching and learning </a:t>
          </a:r>
          <a:r>
            <a:rPr lang="en-US" sz="1800" b="1" u="sng" kern="1200" dirty="0" smtClean="0"/>
            <a:t>of academic language</a:t>
          </a:r>
          <a:r>
            <a:rPr lang="en-US" sz="1800" kern="1200" dirty="0" smtClean="0"/>
            <a:t> for English Language Learners.</a:t>
          </a:r>
          <a:endParaRPr lang="en-US" sz="1800" kern="1200" dirty="0"/>
        </a:p>
      </dsp:txBody>
      <dsp:txXfrm rot="5400000">
        <a:off x="4134364" y="673571"/>
        <a:ext cx="4356013" cy="383445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534E90-CA6E-4477-BA59-A830456FD10E}">
      <dsp:nvSpPr>
        <dsp:cNvPr id="0" name=""/>
        <dsp:cNvSpPr/>
      </dsp:nvSpPr>
      <dsp:spPr>
        <a:xfrm rot="10800000">
          <a:off x="1870475" y="1167"/>
          <a:ext cx="5472684" cy="1968071"/>
        </a:xfrm>
        <a:prstGeom prst="homePlate">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What do the learners need to do with listening, speaking, reading and/or writing to fulfill the content demands?</a:t>
          </a:r>
          <a:endParaRPr lang="en-US" sz="2500" kern="1200" dirty="0"/>
        </a:p>
      </dsp:txBody>
      <dsp:txXfrm rot="10800000">
        <a:off x="1870475" y="1167"/>
        <a:ext cx="5472684" cy="1968071"/>
      </dsp:txXfrm>
    </dsp:sp>
    <dsp:sp modelId="{12DB7271-B922-45BA-A85D-ED00AB035FC0}">
      <dsp:nvSpPr>
        <dsp:cNvPr id="0" name=""/>
        <dsp:cNvSpPr/>
      </dsp:nvSpPr>
      <dsp:spPr>
        <a:xfrm>
          <a:off x="886440" y="1167"/>
          <a:ext cx="1968071" cy="19680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89BBE7-0D30-4B7D-94D0-52B926F8A743}">
      <dsp:nvSpPr>
        <dsp:cNvPr id="0" name=""/>
        <dsp:cNvSpPr/>
      </dsp:nvSpPr>
      <dsp:spPr>
        <a:xfrm rot="10800000">
          <a:off x="1854112" y="2557891"/>
          <a:ext cx="5472684" cy="1968071"/>
        </a:xfrm>
        <a:prstGeom prst="homePlate">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How much focus to place on one or more of the domains for the unit?</a:t>
          </a:r>
          <a:endParaRPr lang="en-US" sz="2500" kern="1200" dirty="0"/>
        </a:p>
      </dsp:txBody>
      <dsp:txXfrm rot="10800000">
        <a:off x="1854112" y="2557891"/>
        <a:ext cx="5472684" cy="1968071"/>
      </dsp:txXfrm>
    </dsp:sp>
    <dsp:sp modelId="{B1EF4A20-EA5C-4CA6-A20E-D48A13F2FC55}">
      <dsp:nvSpPr>
        <dsp:cNvPr id="0" name=""/>
        <dsp:cNvSpPr/>
      </dsp:nvSpPr>
      <dsp:spPr>
        <a:xfrm>
          <a:off x="886440" y="2556723"/>
          <a:ext cx="1968071" cy="1968071"/>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074F8B-271A-41DC-937A-ABFB9F9F1F01}">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8E472F-23EB-4A6A-9315-16D76539C738}">
      <dsp:nvSpPr>
        <dsp:cNvPr id="0" name=""/>
        <dsp:cNvSpPr/>
      </dsp:nvSpPr>
      <dsp:spPr>
        <a:xfrm>
          <a:off x="2262981" y="0"/>
          <a:ext cx="5966618" cy="452596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Linguistic Complexity</a:t>
          </a:r>
          <a:endParaRPr lang="en-US" sz="4900" kern="1200" dirty="0"/>
        </a:p>
      </dsp:txBody>
      <dsp:txXfrm>
        <a:off x="2262981" y="0"/>
        <a:ext cx="5966618" cy="1357791"/>
      </dsp:txXfrm>
    </dsp:sp>
    <dsp:sp modelId="{D9CF6DBC-738A-4F41-98FA-14522EAB9897}">
      <dsp:nvSpPr>
        <dsp:cNvPr id="0" name=""/>
        <dsp:cNvSpPr/>
      </dsp:nvSpPr>
      <dsp:spPr>
        <a:xfrm>
          <a:off x="792044" y="1357791"/>
          <a:ext cx="2941873" cy="294187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AB31FC-8785-4166-8867-548318355FEF}">
      <dsp:nvSpPr>
        <dsp:cNvPr id="0" name=""/>
        <dsp:cNvSpPr/>
      </dsp:nvSpPr>
      <dsp:spPr>
        <a:xfrm>
          <a:off x="2262981" y="1357791"/>
          <a:ext cx="5966618" cy="294187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Vocabulary Usage</a:t>
          </a:r>
          <a:endParaRPr lang="en-US" sz="4900" kern="1200" dirty="0"/>
        </a:p>
      </dsp:txBody>
      <dsp:txXfrm>
        <a:off x="2262981" y="1357791"/>
        <a:ext cx="5966618" cy="1357787"/>
      </dsp:txXfrm>
    </dsp:sp>
    <dsp:sp modelId="{531E7CB5-4ACA-4CA6-BA20-8384C2363148}">
      <dsp:nvSpPr>
        <dsp:cNvPr id="0" name=""/>
        <dsp:cNvSpPr/>
      </dsp:nvSpPr>
      <dsp:spPr>
        <a:xfrm>
          <a:off x="1584087" y="2715579"/>
          <a:ext cx="1357787" cy="135778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44F701-7827-45A4-9F43-8CF2E3F371C8}">
      <dsp:nvSpPr>
        <dsp:cNvPr id="0" name=""/>
        <dsp:cNvSpPr/>
      </dsp:nvSpPr>
      <dsp:spPr>
        <a:xfrm>
          <a:off x="2262981" y="2715579"/>
          <a:ext cx="5966618" cy="13577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Language Control</a:t>
          </a:r>
          <a:endParaRPr lang="en-US" sz="4900" kern="1200" dirty="0"/>
        </a:p>
      </dsp:txBody>
      <dsp:txXfrm>
        <a:off x="2262981" y="2715579"/>
        <a:ext cx="5966618" cy="135778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6191FF-4E3A-448A-BBBB-C7AB966C25A9}">
      <dsp:nvSpPr>
        <dsp:cNvPr id="0" name=""/>
        <dsp:cNvSpPr/>
      </dsp:nvSpPr>
      <dsp:spPr>
        <a:xfrm>
          <a:off x="1918"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endParaRPr lang="en-US" sz="2900" kern="1200" dirty="0" smtClean="0"/>
        </a:p>
        <a:p>
          <a:pPr lvl="0" algn="ctr" defTabSz="1289050">
            <a:lnSpc>
              <a:spcPct val="90000"/>
            </a:lnSpc>
            <a:spcBef>
              <a:spcPct val="0"/>
            </a:spcBef>
            <a:spcAft>
              <a:spcPct val="35000"/>
            </a:spcAft>
          </a:pPr>
          <a:r>
            <a:rPr lang="en-US" sz="2900" kern="1200" dirty="0" smtClean="0"/>
            <a:t>Function	</a:t>
          </a:r>
          <a:endParaRPr lang="en-US" sz="2900" kern="1200" dirty="0"/>
        </a:p>
      </dsp:txBody>
      <dsp:txXfrm>
        <a:off x="1918" y="1810385"/>
        <a:ext cx="2011188" cy="1810385"/>
      </dsp:txXfrm>
    </dsp:sp>
    <dsp:sp modelId="{14C28284-5C74-42C5-AEA0-030072B2474C}">
      <dsp:nvSpPr>
        <dsp:cNvPr id="0" name=""/>
        <dsp:cNvSpPr/>
      </dsp:nvSpPr>
      <dsp:spPr>
        <a:xfrm>
          <a:off x="253940" y="271557"/>
          <a:ext cx="1507145" cy="150714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016CEA-36EA-4368-8793-97B037597C6F}">
      <dsp:nvSpPr>
        <dsp:cNvPr id="0" name=""/>
        <dsp:cNvSpPr/>
      </dsp:nvSpPr>
      <dsp:spPr>
        <a:xfrm>
          <a:off x="1995891"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  </a:t>
          </a:r>
        </a:p>
        <a:p>
          <a:pPr lvl="0" algn="ctr" defTabSz="1289050">
            <a:lnSpc>
              <a:spcPct val="90000"/>
            </a:lnSpc>
            <a:spcBef>
              <a:spcPct val="0"/>
            </a:spcBef>
            <a:spcAft>
              <a:spcPct val="35000"/>
            </a:spcAft>
          </a:pPr>
          <a:r>
            <a:rPr lang="en-US" sz="2900" kern="1200" dirty="0" smtClean="0"/>
            <a:t>   Topic		</a:t>
          </a:r>
          <a:endParaRPr lang="en-US" sz="2900" kern="1200" dirty="0"/>
        </a:p>
      </dsp:txBody>
      <dsp:txXfrm>
        <a:off x="1995891" y="1810385"/>
        <a:ext cx="2011188" cy="1810385"/>
      </dsp:txXfrm>
    </dsp:sp>
    <dsp:sp modelId="{049E29C1-FE5A-4B8E-A31C-E668007CBF4C}">
      <dsp:nvSpPr>
        <dsp:cNvPr id="0" name=""/>
        <dsp:cNvSpPr/>
      </dsp:nvSpPr>
      <dsp:spPr>
        <a:xfrm>
          <a:off x="2286007" y="381006"/>
          <a:ext cx="1507145" cy="1507145"/>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59BDAB-B9BF-41D2-B1EF-FE1E79E3E4E6}">
      <dsp:nvSpPr>
        <dsp:cNvPr id="0" name=""/>
        <dsp:cNvSpPr/>
      </dsp:nvSpPr>
      <dsp:spPr>
        <a:xfrm>
          <a:off x="4144967"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Domain</a:t>
          </a:r>
          <a:endParaRPr lang="en-US" sz="2900" kern="1200" dirty="0"/>
        </a:p>
      </dsp:txBody>
      <dsp:txXfrm>
        <a:off x="4144967" y="1810385"/>
        <a:ext cx="2011188" cy="1810385"/>
      </dsp:txXfrm>
    </dsp:sp>
    <dsp:sp modelId="{679ECBEC-F2AD-4269-8453-7E9036C2F4BE}">
      <dsp:nvSpPr>
        <dsp:cNvPr id="0" name=""/>
        <dsp:cNvSpPr/>
      </dsp:nvSpPr>
      <dsp:spPr>
        <a:xfrm>
          <a:off x="4396989" y="271557"/>
          <a:ext cx="1507145" cy="1507145"/>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0CF8A-F78F-49F8-AC61-9A92AAEC7055}">
      <dsp:nvSpPr>
        <dsp:cNvPr id="0" name=""/>
        <dsp:cNvSpPr/>
      </dsp:nvSpPr>
      <dsp:spPr>
        <a:xfrm>
          <a:off x="6216492"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Outcome</a:t>
          </a:r>
          <a:endParaRPr lang="en-US" sz="2900" kern="1200" dirty="0"/>
        </a:p>
      </dsp:txBody>
      <dsp:txXfrm>
        <a:off x="6216492" y="1810385"/>
        <a:ext cx="2011188" cy="1810385"/>
      </dsp:txXfrm>
    </dsp:sp>
    <dsp:sp modelId="{7CCF6BD2-E8C9-41A4-B9F1-2ED26526C58D}">
      <dsp:nvSpPr>
        <dsp:cNvPr id="0" name=""/>
        <dsp:cNvSpPr/>
      </dsp:nvSpPr>
      <dsp:spPr>
        <a:xfrm>
          <a:off x="6468513" y="271557"/>
          <a:ext cx="1507145" cy="1507145"/>
        </a:xfrm>
        <a:prstGeom prst="ellipse">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1BFCB8-A8B3-4A4E-8245-47D43D4C92C0}">
      <dsp:nvSpPr>
        <dsp:cNvPr id="0" name=""/>
        <dsp:cNvSpPr/>
      </dsp:nvSpPr>
      <dsp:spPr>
        <a:xfrm>
          <a:off x="329183" y="3620770"/>
          <a:ext cx="7571232" cy="678894"/>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665298-3E41-44CF-B630-65268785E009}">
      <dsp:nvSpPr>
        <dsp:cNvPr id="0" name=""/>
        <dsp:cNvSpPr/>
      </dsp:nvSpPr>
      <dsp:spPr>
        <a:xfrm rot="10800000">
          <a:off x="1692784" y="1710"/>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Reciprocal teaching</a:t>
          </a:r>
          <a:endParaRPr lang="en-US" sz="4200" kern="1200" dirty="0"/>
        </a:p>
      </dsp:txBody>
      <dsp:txXfrm rot="10800000">
        <a:off x="1692784" y="1710"/>
        <a:ext cx="5472684" cy="1257304"/>
      </dsp:txXfrm>
    </dsp:sp>
    <dsp:sp modelId="{6935EB14-9E5F-4AA3-B2C4-63AC2F7BB6B1}">
      <dsp:nvSpPr>
        <dsp:cNvPr id="0" name=""/>
        <dsp:cNvSpPr/>
      </dsp:nvSpPr>
      <dsp:spPr>
        <a:xfrm>
          <a:off x="1064131" y="1710"/>
          <a:ext cx="1257304" cy="125730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DCA0B2-776E-42BA-94B1-A620C8AF522F}">
      <dsp:nvSpPr>
        <dsp:cNvPr id="0" name=""/>
        <dsp:cNvSpPr/>
      </dsp:nvSpPr>
      <dsp:spPr>
        <a:xfrm rot="10800000">
          <a:off x="1767650" y="1634329"/>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Think-Pair Share</a:t>
          </a:r>
          <a:endParaRPr lang="en-US" sz="4200" kern="1200" dirty="0"/>
        </a:p>
      </dsp:txBody>
      <dsp:txXfrm rot="10800000">
        <a:off x="1767650" y="1634329"/>
        <a:ext cx="5472684" cy="1257304"/>
      </dsp:txXfrm>
    </dsp:sp>
    <dsp:sp modelId="{81E87D32-20FA-4440-894E-A5F57476F0CF}">
      <dsp:nvSpPr>
        <dsp:cNvPr id="0" name=""/>
        <dsp:cNvSpPr/>
      </dsp:nvSpPr>
      <dsp:spPr>
        <a:xfrm>
          <a:off x="989265" y="1634329"/>
          <a:ext cx="1556769" cy="1257304"/>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D163AF-0CC1-404D-8465-B5A66A15D697}">
      <dsp:nvSpPr>
        <dsp:cNvPr id="0" name=""/>
        <dsp:cNvSpPr/>
      </dsp:nvSpPr>
      <dsp:spPr>
        <a:xfrm rot="10800000">
          <a:off x="1692784" y="3266948"/>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Hands-on activities</a:t>
          </a:r>
          <a:endParaRPr lang="en-US" sz="4200" kern="1200" dirty="0"/>
        </a:p>
      </dsp:txBody>
      <dsp:txXfrm rot="10800000">
        <a:off x="1692784" y="3266948"/>
        <a:ext cx="5472684" cy="1257304"/>
      </dsp:txXfrm>
    </dsp:sp>
    <dsp:sp modelId="{1A981719-DFD6-40E4-9B6F-1F5331D19155}">
      <dsp:nvSpPr>
        <dsp:cNvPr id="0" name=""/>
        <dsp:cNvSpPr/>
      </dsp:nvSpPr>
      <dsp:spPr>
        <a:xfrm>
          <a:off x="1064131" y="3266948"/>
          <a:ext cx="1257304" cy="1257304"/>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576722-F3EC-4991-A187-8735F01AA98A}">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Websites</a:t>
          </a:r>
          <a:endParaRPr lang="en-US" sz="1700" kern="1200" dirty="0"/>
        </a:p>
      </dsp:txBody>
      <dsp:txXfrm rot="5400000">
        <a:off x="-245635" y="246082"/>
        <a:ext cx="1637567" cy="1146297"/>
      </dsp:txXfrm>
    </dsp:sp>
    <dsp:sp modelId="{A3371C09-2C38-4A3D-BE15-A54FFEDF363F}">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Colorín</a:t>
          </a:r>
          <a:r>
            <a:rPr lang="en-US" sz="3300" kern="1200" dirty="0" smtClean="0"/>
            <a:t> Colorado, </a:t>
          </a:r>
          <a:r>
            <a:rPr lang="en-US" sz="3300" kern="1200" dirty="0" err="1" smtClean="0"/>
            <a:t>starfall</a:t>
          </a:r>
          <a:r>
            <a:rPr lang="en-US" sz="3300" kern="1200" dirty="0" smtClean="0"/>
            <a:t>, </a:t>
          </a:r>
          <a:r>
            <a:rPr lang="en-US" sz="3300" kern="1200" dirty="0" err="1" smtClean="0"/>
            <a:t>Brainpop</a:t>
          </a:r>
          <a:r>
            <a:rPr lang="en-US" sz="3300" kern="1200" dirty="0" smtClean="0"/>
            <a:t>….</a:t>
          </a:r>
          <a:endParaRPr lang="en-US" sz="3300" kern="1200" dirty="0"/>
        </a:p>
      </dsp:txBody>
      <dsp:txXfrm rot="5400000">
        <a:off x="4155739" y="-3008994"/>
        <a:ext cx="1064418" cy="7083302"/>
      </dsp:txXfrm>
    </dsp:sp>
    <dsp:sp modelId="{92EC264D-B711-468D-B34F-4AF98AEC93A0}">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Materials</a:t>
          </a:r>
          <a:endParaRPr lang="en-US" sz="1700" kern="1200" dirty="0"/>
        </a:p>
      </dsp:txBody>
      <dsp:txXfrm rot="5400000">
        <a:off x="-245635" y="1689832"/>
        <a:ext cx="1637567" cy="1146297"/>
      </dsp:txXfrm>
    </dsp:sp>
    <dsp:sp modelId="{9D82E5C1-9925-4E03-B70F-0C8C64BBD078}">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Ipods</a:t>
          </a:r>
          <a:r>
            <a:rPr lang="en-US" sz="3300" kern="1200" dirty="0" smtClean="0"/>
            <a:t>, computers, smart boards, …</a:t>
          </a:r>
          <a:endParaRPr lang="en-US" sz="3300" kern="1200" dirty="0"/>
        </a:p>
      </dsp:txBody>
      <dsp:txXfrm rot="5400000">
        <a:off x="4155739" y="-1565244"/>
        <a:ext cx="1064418" cy="7083302"/>
      </dsp:txXfrm>
    </dsp:sp>
    <dsp:sp modelId="{A1C61E7F-E008-4A78-BB59-E09FDB7AC41C}">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Applications</a:t>
          </a:r>
          <a:endParaRPr lang="en-US" sz="1700" kern="1200" dirty="0"/>
        </a:p>
      </dsp:txBody>
      <dsp:txXfrm rot="5400000">
        <a:off x="-245635" y="3133582"/>
        <a:ext cx="1637567" cy="1146297"/>
      </dsp:txXfrm>
    </dsp:sp>
    <dsp:sp modelId="{0C18C06E-F553-40BF-93D5-D71915D12B76}">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Webpages</a:t>
          </a:r>
          <a:r>
            <a:rPr lang="en-US" sz="3300" kern="1200" dirty="0" smtClean="0"/>
            <a:t>, </a:t>
          </a:r>
          <a:r>
            <a:rPr lang="en-US" sz="3300" kern="1200" dirty="0" err="1" smtClean="0"/>
            <a:t>animoto</a:t>
          </a:r>
          <a:r>
            <a:rPr lang="en-US" sz="3300" kern="1200" dirty="0" smtClean="0"/>
            <a:t>, twitter, …</a:t>
          </a:r>
          <a:endParaRPr lang="en-US" sz="3300" kern="1200" dirty="0"/>
        </a:p>
      </dsp:txBody>
      <dsp:txXfrm rot="5400000">
        <a:off x="4155739" y="-121494"/>
        <a:ext cx="1064418" cy="708330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B86FCD0-FA85-4AB7-BE72-34B0F6C7172B}" type="datetimeFigureOut">
              <a:rPr lang="en-US"/>
              <a:pPr>
                <a:defRPr/>
              </a:pPr>
              <a:t>4/17/2011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r>
              <a:rPr lang="en-US" smtClean="0"/>
              <a:t>WIDA</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716FECB-2ACB-4444-B4B9-FB8B0F942F45}"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charset="0"/>
              </a:defRPr>
            </a:lvl1pPr>
          </a:lstStyle>
          <a:p>
            <a:pPr>
              <a:defRPr/>
            </a:pPr>
            <a:fld id="{90464ECB-3971-4A59-96C6-B484516217CA}" type="datetimeFigureOut">
              <a:rPr lang="en-US"/>
              <a:pPr>
                <a:defRPr/>
              </a:pPr>
              <a:t>4/17/2011</a:t>
            </a:fld>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Arial" charset="0"/>
              </a:defRPr>
            </a:lvl1pPr>
          </a:lstStyle>
          <a:p>
            <a:pPr>
              <a:defRPr/>
            </a:pPr>
            <a:r>
              <a:rPr lang="en-US" smtClean="0"/>
              <a:t>WIDA</a:t>
            </a:r>
            <a:endParaRPr lang="en-US"/>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charset="0"/>
              </a:defRPr>
            </a:lvl1pPr>
          </a:lstStyle>
          <a:p>
            <a:pPr>
              <a:defRPr/>
            </a:pPr>
            <a:fld id="{A243936F-EEBB-4FFE-852A-602D0B9A8104}"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687BC2-975F-44BC-89A5-2F89EAC9DC35}" type="slidenum">
              <a:rPr lang="en-US" smtClean="0"/>
              <a:pPr fontAlgn="base">
                <a:spcBef>
                  <a:spcPct val="0"/>
                </a:spcBef>
                <a:spcAft>
                  <a:spcPct val="0"/>
                </a:spcAft>
                <a:defRPr/>
              </a:pPr>
              <a:t>2</a:t>
            </a:fld>
            <a:endParaRPr lang="en-US" smtClean="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7E3222D-5EEF-4392-A33C-5F4B59C1011B}" type="slidenum">
              <a:rPr lang="en-US" smtClean="0"/>
              <a:pPr>
                <a:defRPr/>
              </a:pPr>
              <a:t>18</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D4FD80-AA2C-44B8-B7A2-FDEBC8100943}" type="slidenum">
              <a:rPr lang="en-US" smtClean="0"/>
              <a:pPr fontAlgn="base">
                <a:spcBef>
                  <a:spcPct val="0"/>
                </a:spcBef>
                <a:spcAft>
                  <a:spcPct val="0"/>
                </a:spcAft>
                <a:defRPr/>
              </a:pPr>
              <a:t>19</a:t>
            </a:fld>
            <a:endParaRPr lang="en-US" smtClean="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B9EBA78-B915-43B0-914B-2C65735EA9FE}" type="slidenum">
              <a:rPr lang="en-US" smtClean="0"/>
              <a:pPr>
                <a:defRPr/>
              </a:pPr>
              <a:t>20</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450F449-9493-4889-AEFC-A74B3F7E3E42}" type="slidenum">
              <a:rPr lang="en-US" smtClean="0"/>
              <a:pPr>
                <a:defRPr/>
              </a:pPr>
              <a:t>21</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pPr>
              <a:defRPr/>
            </a:pPr>
            <a:fld id="{9B2BA541-E45C-4E7C-BC4A-361D5887FA32}" type="slidenum">
              <a:rPr lang="en-US"/>
              <a:pPr>
                <a:defRPr/>
              </a:pPr>
              <a:t>22</a:t>
            </a:fld>
            <a:endParaRPr lang="en-US" dirty="0"/>
          </a:p>
        </p:txBody>
      </p:sp>
      <p:sp>
        <p:nvSpPr>
          <p:cNvPr id="931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F12EC1A1-F732-4B47-B3AB-1881F44B788A}" type="slidenum">
              <a:rPr lang="en-US"/>
              <a:pPr>
                <a:defRPr/>
              </a:pPr>
              <a:t>23</a:t>
            </a:fld>
            <a:endParaRPr lang="en-US" dirty="0"/>
          </a:p>
        </p:txBody>
      </p:sp>
      <p:sp>
        <p:nvSpPr>
          <p:cNvPr id="9421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421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200E3B97-B9E9-4784-9D85-7D86B1EF651E}" type="slidenum">
              <a:rPr lang="en-US"/>
              <a:pPr>
                <a:defRPr/>
              </a:pPr>
              <a:t>24</a:t>
            </a:fld>
            <a:endParaRPr lang="en-US" dirty="0"/>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25</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E71B42F3-22E2-47A2-AC07-50324E45A862}" type="slidenum">
              <a:rPr lang="en-US"/>
              <a:pPr/>
              <a:t>28</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5E627A9-1089-45BA-BFF1-D4B7FF638934}" type="slidenum">
              <a:rPr lang="en-US" smtClean="0"/>
              <a:pPr>
                <a:defRPr/>
              </a:pPr>
              <a:t>3</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Big picture</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30</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Distribute language function,</a:t>
            </a:r>
            <a:r>
              <a:rPr lang="en-US" baseline="0" dirty="0" smtClean="0"/>
              <a:t> list </a:t>
            </a:r>
            <a:r>
              <a:rPr lang="en-US" baseline="0" dirty="0" err="1" smtClean="0"/>
              <a:t>forme</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8ECD865-EADF-49CD-9409-22A47153F4B3}" type="slidenum">
              <a:rPr lang="en-US" smtClean="0"/>
              <a:pPr>
                <a:defRPr/>
              </a:pPr>
              <a:t>32</a:t>
            </a:fld>
            <a:endParaRPr lang="en-US" dirty="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F9A7317-1A1A-4F22-907E-91948049FFAA}" type="slidenum">
              <a:rPr lang="en-US" smtClean="0"/>
              <a:pPr>
                <a:defRPr/>
              </a:pPr>
              <a:t>33</a:t>
            </a:fld>
            <a:endParaRPr lang="en-US" dirty="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D25ADAD-F4C7-4E1B-9480-6CAA14975798}" type="slidenum">
              <a:rPr lang="en-US" smtClean="0"/>
              <a:pPr>
                <a:defRPr/>
              </a:pPr>
              <a:t>35</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4A3328D8-5D23-4D0E-9370-395AFF8A9B3E}" type="slidenum">
              <a:rPr lang="en-US" sz="1200">
                <a:latin typeface="+mn-lt"/>
                <a:cs typeface="+mn-cs"/>
              </a:rPr>
              <a:pPr algn="r">
                <a:defRPr/>
              </a:pPr>
              <a:t>36</a:t>
            </a:fld>
            <a:endParaRPr lang="en-US" sz="1200" dirty="0">
              <a:latin typeface="+mn-lt"/>
              <a:cs typeface="+mn-cs"/>
            </a:endParaRPr>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CAN DO DESCRIPTORS</a:t>
            </a:r>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Footer Placeholder 3"/>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46127D1-8E8A-4A0A-B22F-B874C33FF4CA}" type="slidenum">
              <a:rPr lang="en-US" smtClean="0"/>
              <a:pPr>
                <a:defRPr/>
              </a:pPr>
              <a:t>50</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6C37763-6CFC-4E5D-9164-5BFE16FF5856}" type="slidenum">
              <a:rPr lang="en-US" smtClean="0"/>
              <a:pPr>
                <a:defRPr/>
              </a:pPr>
              <a:t>52</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64</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D7525C-D966-4A8C-9629-FB40AB0F8804}" type="slidenum">
              <a:rPr lang="en-US" smtClean="0"/>
              <a:pPr fontAlgn="base">
                <a:spcBef>
                  <a:spcPct val="0"/>
                </a:spcBef>
                <a:spcAft>
                  <a:spcPct val="0"/>
                </a:spcAft>
                <a:defRPr/>
              </a:pPr>
              <a:t>5</a:t>
            </a:fld>
            <a:endParaRPr lang="en-US" smtClean="0"/>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0EA123-7FC1-4A4B-B222-16E1E080F2BE}" type="slidenum">
              <a:rPr lang="en-US"/>
              <a:pPr fontAlgn="base">
                <a:spcBef>
                  <a:spcPct val="0"/>
                </a:spcBef>
                <a:spcAft>
                  <a:spcPct val="0"/>
                </a:spcAft>
              </a:pPr>
              <a:t>71</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F0D426-5617-4DE1-AB75-9008307905D8}" type="slidenum">
              <a:rPr lang="en-US"/>
              <a:pPr fontAlgn="base">
                <a:spcBef>
                  <a:spcPct val="0"/>
                </a:spcBef>
                <a:spcAft>
                  <a:spcPct val="0"/>
                </a:spcAft>
              </a:pPr>
              <a:t>72</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753FB7C3-91D3-438B-ABC7-FD10D2E8D76D}" type="slidenum">
              <a:rPr lang="en-US" smtClean="0"/>
              <a:pPr>
                <a:defRPr/>
              </a:pPr>
              <a:t>6</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844E147-B967-4203-9F1E-5062006B6750}" type="slidenum">
              <a:rPr lang="en-US" smtClean="0"/>
              <a:pPr>
                <a:defRPr/>
              </a:pPr>
              <a:t>7</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2D24B354-90F1-4B26-AC76-9B2C12645C71}" type="slidenum">
              <a:rPr lang="en-US" smtClean="0"/>
              <a:pPr>
                <a:defRPr/>
              </a:pPr>
              <a:t>9</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FD70243-6FFA-4E76-903D-096DAB47CDEB}" type="slidenum">
              <a:rPr lang="en-US" smtClean="0"/>
              <a:pPr>
                <a:defRPr/>
              </a:pPr>
              <a:t>10</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1A3D419-7A59-43ED-8786-C830A26EA998}" type="slidenum">
              <a:rPr lang="en-US" smtClean="0"/>
              <a:pPr>
                <a:defRPr/>
              </a:pPr>
              <a:t>13</a:t>
            </a:fld>
            <a:endParaRPr lang="en-US"/>
          </a:p>
        </p:txBody>
      </p:sp>
      <p:sp>
        <p:nvSpPr>
          <p:cNvPr id="5" name="Footer Placeholder 4"/>
          <p:cNvSpPr>
            <a:spLocks noGrp="1"/>
          </p:cNvSpPr>
          <p:nvPr>
            <p:ph type="ftr" sz="quarter" idx="10"/>
          </p:nvPr>
        </p:nvSpPr>
        <p:spPr/>
        <p:txBody>
          <a:bodyPr/>
          <a:lstStyle/>
          <a:p>
            <a:pPr>
              <a:defRPr/>
            </a:pPr>
            <a:r>
              <a:rPr lang="en-US" smtClean="0"/>
              <a:t>WIDA</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Textbook </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16</a:t>
            </a:fld>
            <a:endParaRPr lang="en-US"/>
          </a:p>
        </p:txBody>
      </p:sp>
      <p:sp>
        <p:nvSpPr>
          <p:cNvPr id="5" name="Footer Placeholder 4"/>
          <p:cNvSpPr>
            <a:spLocks noGrp="1"/>
          </p:cNvSpPr>
          <p:nvPr>
            <p:ph type="ftr" sz="quarter" idx="11"/>
          </p:nvPr>
        </p:nvSpPr>
        <p:spPr/>
        <p:txBody>
          <a:bodyPr/>
          <a:lstStyle/>
          <a:p>
            <a:pPr>
              <a:defRPr/>
            </a:pPr>
            <a:r>
              <a:rPr lang="en-US" smtClean="0"/>
              <a:t>WIDA</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00FBD411-F427-487F-93B7-6160451C63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D8312C02-9568-4336-BED1-494737A27BB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10150" y="685800"/>
            <a:ext cx="1466850" cy="274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4248150" cy="274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F250FE8D-7EC7-4428-9CC7-372424B0811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082B779-D558-4B6B-B755-0344C5983DC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47800"/>
            <a:ext cx="2057400" cy="4678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47800"/>
            <a:ext cx="6019800" cy="46783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B9E750B8-3D9E-4E3D-B3D6-22CCECB5850A}"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r>
              <a:rPr lang="en-US" smtClean="0"/>
              <a:t>WIDA</a:t>
            </a:r>
            <a:endParaRPr lang="en-US"/>
          </a:p>
        </p:txBody>
      </p:sp>
      <p:sp>
        <p:nvSpPr>
          <p:cNvPr id="4" name="Slide Number Placeholder 3"/>
          <p:cNvSpPr>
            <a:spLocks noGrp="1"/>
          </p:cNvSpPr>
          <p:nvPr>
            <p:ph type="sldNum" sz="quarter" idx="12"/>
          </p:nvPr>
        </p:nvSpPr>
        <p:spPr/>
        <p:txBody>
          <a:bodyPr/>
          <a:lstStyle>
            <a:lvl1pPr>
              <a:defRPr/>
            </a:lvl1pPr>
          </a:lstStyle>
          <a:p>
            <a:pPr>
              <a:defRPr/>
            </a:pPr>
            <a:fld id="{F94D51AC-6ACF-403D-B282-28A0C8FB8EBC}"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WIDA</a:t>
            </a:r>
            <a:endParaRPr lang="en-US"/>
          </a:p>
        </p:txBody>
      </p:sp>
      <p:sp>
        <p:nvSpPr>
          <p:cNvPr id="9" name="Slide Number Placeholder 5"/>
          <p:cNvSpPr>
            <a:spLocks noGrp="1"/>
          </p:cNvSpPr>
          <p:nvPr>
            <p:ph type="sldNum" sz="quarter" idx="12"/>
          </p:nvPr>
        </p:nvSpPr>
        <p:spPr/>
        <p:txBody>
          <a:bodyPr/>
          <a:lstStyle>
            <a:lvl1pPr>
              <a:defRPr/>
            </a:lvl1pPr>
          </a:lstStyle>
          <a:p>
            <a:pPr>
              <a:defRPr/>
            </a:pPr>
            <a:fld id="{E389069A-0097-41B4-BE13-91F9B062FE82}"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8305A776-5ABA-4B65-B76A-77ED7758CCCF}"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F7644BDA-4037-4F19-8330-45318E112C70}"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A7B2767-6EBC-4ADB-858C-2085B92A1E61}"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6DF3E71A-6437-4796-88EC-D43C18C5658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CE67FC35-DD78-40F3-8F18-1EC8D2FC8F03}"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A2C5386D-A8E9-48DC-9DE1-0E8043A405DD}"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4AF78530-5611-4161-A54B-6F14CCE5D623}"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F2559CA1-8DF8-47DA-8812-0CD9E2C1A4CE}"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374AED20-343D-4A88-B21B-93A2A7FE7685}"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E67A1547-2CE5-4373-B98D-DB4205590698}"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1BB36980-1267-4691-8A1E-9FF8ED558910}"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52400"/>
            <a:ext cx="20764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07695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96E522ED-03F2-46C1-80F7-894C31CBC43E}"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10685724-E8CF-42B8-895C-2B322528DFF2}"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EACC413-E046-4313-B4D7-6F97BDFBED80}"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718C8F66-C782-41F6-8CCA-E1DF01D2445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209800"/>
            <a:ext cx="2286000" cy="121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48000" y="2209800"/>
            <a:ext cx="2286000" cy="121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9701260D-556F-4497-8BBB-C4D7F3B12126}"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1133123A-09BD-48E1-A8DC-381811FA3517}"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8044F46F-D653-42A4-95EC-232538EF5EA0}"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6E3802AA-927C-422B-B021-346E7E9AA994}"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8BA056C3-4AEE-4CAE-BFE9-33363499E9A1}"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909A72B1-0040-4126-9E91-9DA749565B4A}"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84768F56-D40F-44FA-9054-C5BC77814124}"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2ED35E3D-68FC-4135-BAFF-D2D0DA9BD55F}"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76200"/>
            <a:ext cx="20764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76200"/>
            <a:ext cx="60769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2A6532C5-DC9A-4215-BD0F-E442FC85591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6D7D6E56-F597-4A47-BE76-AFECA9FE1CF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54E615D6-4B31-4090-863D-08A8BF92D9C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2DB65B42-0946-46E4-9EAA-50E81364CD5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D911CD5C-FCEA-4556-830D-1AF738F0F0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E05ECF2A-D972-4442-BDDF-7116DDF7DD9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5.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6.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7.jpe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10"/>
          <p:cNvSpPr>
            <a:spLocks noGrp="1" noChangeArrowheads="1"/>
          </p:cNvSpPr>
          <p:nvPr>
            <p:ph type="body" idx="1"/>
          </p:nvPr>
        </p:nvSpPr>
        <p:spPr bwMode="auto">
          <a:xfrm>
            <a:off x="609600" y="2209800"/>
            <a:ext cx="67818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Presenter: Name</a:t>
            </a:r>
          </a:p>
          <a:p>
            <a:pPr lvl="0"/>
            <a:r>
              <a:rPr lang="en-US" smtClean="0"/>
              <a:t>WIDA Certified Consultant</a:t>
            </a:r>
          </a:p>
          <a:p>
            <a:pPr lvl="1"/>
            <a:r>
              <a:rPr lang="en-US" smtClean="0"/>
              <a:t>ACCESS for ELLs®, W-APT™, and ELP Standards Trainer</a:t>
            </a:r>
          </a:p>
          <a:p>
            <a:pPr lvl="0"/>
            <a:r>
              <a:rPr lang="en-US" smtClean="0"/>
              <a:t>December 00,2010</a:t>
            </a:r>
          </a:p>
        </p:txBody>
      </p:sp>
      <p:sp>
        <p:nvSpPr>
          <p:cNvPr id="1027" name="Title Placeholder 1"/>
          <p:cNvSpPr>
            <a:spLocks noGrp="1"/>
          </p:cNvSpPr>
          <p:nvPr>
            <p:ph type="title"/>
          </p:nvPr>
        </p:nvSpPr>
        <p:spPr bwMode="auto">
          <a:xfrm>
            <a:off x="609600" y="685800"/>
            <a:ext cx="5867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 name="Slide Number Placeholder 5"/>
          <p:cNvSpPr>
            <a:spLocks noGrp="1"/>
          </p:cNvSpPr>
          <p:nvPr>
            <p:ph type="sldNum" sz="quarter" idx="4"/>
          </p:nvPr>
        </p:nvSpPr>
        <p:spPr>
          <a:xfrm>
            <a:off x="6781800" y="6356350"/>
            <a:ext cx="19050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7CE298C6-78FA-459B-A9E1-D163587C1D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sldNum="0" hdr="0" dt="0"/>
  <p:txStyles>
    <p:titleStyle>
      <a:lvl1pPr algn="l" rtl="0" eaLnBrk="0" fontAlgn="base" hangingPunct="0">
        <a:spcBef>
          <a:spcPct val="0"/>
        </a:spcBef>
        <a:spcAft>
          <a:spcPct val="0"/>
        </a:spcAft>
        <a:defRPr sz="4400" b="1">
          <a:solidFill>
            <a:srgbClr val="0055AA"/>
          </a:solidFill>
          <a:latin typeface="+mj-lt"/>
          <a:ea typeface="+mj-ea"/>
          <a:cs typeface="+mj-cs"/>
        </a:defRPr>
      </a:lvl1pPr>
      <a:lvl2pPr algn="l" rtl="0" eaLnBrk="0" fontAlgn="base" hangingPunct="0">
        <a:spcBef>
          <a:spcPct val="0"/>
        </a:spcBef>
        <a:spcAft>
          <a:spcPct val="0"/>
        </a:spcAft>
        <a:defRPr sz="4400" b="1">
          <a:solidFill>
            <a:srgbClr val="0055AA"/>
          </a:solidFill>
          <a:latin typeface="Arial" charset="0"/>
          <a:cs typeface="Arial" charset="0"/>
        </a:defRPr>
      </a:lvl2pPr>
      <a:lvl3pPr algn="l" rtl="0" eaLnBrk="0" fontAlgn="base" hangingPunct="0">
        <a:spcBef>
          <a:spcPct val="0"/>
        </a:spcBef>
        <a:spcAft>
          <a:spcPct val="0"/>
        </a:spcAft>
        <a:defRPr sz="4400" b="1">
          <a:solidFill>
            <a:srgbClr val="0055AA"/>
          </a:solidFill>
          <a:latin typeface="Arial" charset="0"/>
          <a:cs typeface="Arial" charset="0"/>
        </a:defRPr>
      </a:lvl3pPr>
      <a:lvl4pPr algn="l" rtl="0" eaLnBrk="0" fontAlgn="base" hangingPunct="0">
        <a:spcBef>
          <a:spcPct val="0"/>
        </a:spcBef>
        <a:spcAft>
          <a:spcPct val="0"/>
        </a:spcAft>
        <a:defRPr sz="4400" b="1">
          <a:solidFill>
            <a:srgbClr val="0055AA"/>
          </a:solidFill>
          <a:latin typeface="Arial" charset="0"/>
          <a:cs typeface="Arial" charset="0"/>
        </a:defRPr>
      </a:lvl4pPr>
      <a:lvl5pPr algn="l" rtl="0" eaLnBrk="0" fontAlgn="base" hangingPunct="0">
        <a:spcBef>
          <a:spcPct val="0"/>
        </a:spcBef>
        <a:spcAft>
          <a:spcPct val="0"/>
        </a:spcAft>
        <a:defRPr sz="4400" b="1">
          <a:solidFill>
            <a:srgbClr val="0055AA"/>
          </a:solidFill>
          <a:latin typeface="Arial" charset="0"/>
          <a:cs typeface="Arial" charset="0"/>
        </a:defRPr>
      </a:lvl5pPr>
      <a:lvl6pPr marL="457200" algn="l" rtl="0" fontAlgn="base">
        <a:spcBef>
          <a:spcPct val="0"/>
        </a:spcBef>
        <a:spcAft>
          <a:spcPct val="0"/>
        </a:spcAft>
        <a:defRPr sz="4400" b="1">
          <a:solidFill>
            <a:srgbClr val="0055AA"/>
          </a:solidFill>
          <a:latin typeface="Arial" charset="0"/>
          <a:cs typeface="Arial" charset="0"/>
        </a:defRPr>
      </a:lvl6pPr>
      <a:lvl7pPr marL="914400" algn="l" rtl="0" fontAlgn="base">
        <a:spcBef>
          <a:spcPct val="0"/>
        </a:spcBef>
        <a:spcAft>
          <a:spcPct val="0"/>
        </a:spcAft>
        <a:defRPr sz="4400" b="1">
          <a:solidFill>
            <a:srgbClr val="0055AA"/>
          </a:solidFill>
          <a:latin typeface="Arial" charset="0"/>
          <a:cs typeface="Arial" charset="0"/>
        </a:defRPr>
      </a:lvl7pPr>
      <a:lvl8pPr marL="1371600" algn="l" rtl="0" fontAlgn="base">
        <a:spcBef>
          <a:spcPct val="0"/>
        </a:spcBef>
        <a:spcAft>
          <a:spcPct val="0"/>
        </a:spcAft>
        <a:defRPr sz="4400" b="1">
          <a:solidFill>
            <a:srgbClr val="0055AA"/>
          </a:solidFill>
          <a:latin typeface="Arial" charset="0"/>
          <a:cs typeface="Arial" charset="0"/>
        </a:defRPr>
      </a:lvl8pPr>
      <a:lvl9pPr marL="1828800" algn="l" rtl="0" fontAlgn="base">
        <a:spcBef>
          <a:spcPct val="0"/>
        </a:spcBef>
        <a:spcAft>
          <a:spcPct val="0"/>
        </a:spcAft>
        <a:defRPr sz="4400" b="1">
          <a:solidFill>
            <a:srgbClr val="0055AA"/>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676400" y="1447800"/>
            <a:ext cx="5867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Section #:</a:t>
            </a:r>
            <a:br>
              <a:rPr lang="en-US" smtClean="0"/>
            </a:br>
            <a:r>
              <a:rPr lang="en-US" smtClean="0"/>
              <a:t>Subtitle</a:t>
            </a: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hf sldNum="0" hdr="0" dt="0"/>
  <p:txStyles>
    <p:titleStyle>
      <a:lvl1pPr algn="ctr" rtl="0" eaLnBrk="0" fontAlgn="base" hangingPunct="0">
        <a:spcBef>
          <a:spcPct val="0"/>
        </a:spcBef>
        <a:spcAft>
          <a:spcPct val="0"/>
        </a:spcAft>
        <a:defRPr sz="4400" b="1">
          <a:solidFill>
            <a:srgbClr val="0055AA"/>
          </a:solidFill>
          <a:latin typeface="+mj-lt"/>
          <a:ea typeface="+mj-ea"/>
          <a:cs typeface="+mj-cs"/>
        </a:defRPr>
      </a:lvl1pPr>
      <a:lvl2pPr algn="ctr" rtl="0" eaLnBrk="0" fontAlgn="base" hangingPunct="0">
        <a:spcBef>
          <a:spcPct val="0"/>
        </a:spcBef>
        <a:spcAft>
          <a:spcPct val="0"/>
        </a:spcAft>
        <a:defRPr sz="4400" b="1">
          <a:solidFill>
            <a:srgbClr val="0055AA"/>
          </a:solidFill>
          <a:latin typeface="Arial" charset="0"/>
          <a:cs typeface="Arial" charset="0"/>
        </a:defRPr>
      </a:lvl2pPr>
      <a:lvl3pPr algn="ctr" rtl="0" eaLnBrk="0" fontAlgn="base" hangingPunct="0">
        <a:spcBef>
          <a:spcPct val="0"/>
        </a:spcBef>
        <a:spcAft>
          <a:spcPct val="0"/>
        </a:spcAft>
        <a:defRPr sz="4400" b="1">
          <a:solidFill>
            <a:srgbClr val="0055AA"/>
          </a:solidFill>
          <a:latin typeface="Arial" charset="0"/>
          <a:cs typeface="Arial" charset="0"/>
        </a:defRPr>
      </a:lvl3pPr>
      <a:lvl4pPr algn="ctr" rtl="0" eaLnBrk="0" fontAlgn="base" hangingPunct="0">
        <a:spcBef>
          <a:spcPct val="0"/>
        </a:spcBef>
        <a:spcAft>
          <a:spcPct val="0"/>
        </a:spcAft>
        <a:defRPr sz="4400" b="1">
          <a:solidFill>
            <a:srgbClr val="0055AA"/>
          </a:solidFill>
          <a:latin typeface="Arial" charset="0"/>
          <a:cs typeface="Arial" charset="0"/>
        </a:defRPr>
      </a:lvl4pPr>
      <a:lvl5pPr algn="ctr" rtl="0" eaLnBrk="0" fontAlgn="base" hangingPunct="0">
        <a:spcBef>
          <a:spcPct val="0"/>
        </a:spcBef>
        <a:spcAft>
          <a:spcPct val="0"/>
        </a:spcAft>
        <a:defRPr sz="4400" b="1">
          <a:solidFill>
            <a:srgbClr val="0055AA"/>
          </a:solidFill>
          <a:latin typeface="Arial" charset="0"/>
          <a:cs typeface="Arial" charset="0"/>
        </a:defRPr>
      </a:lvl5pPr>
      <a:lvl6pPr marL="457200" algn="ctr" rtl="0" fontAlgn="base">
        <a:spcBef>
          <a:spcPct val="0"/>
        </a:spcBef>
        <a:spcAft>
          <a:spcPct val="0"/>
        </a:spcAft>
        <a:defRPr sz="4400" b="1">
          <a:solidFill>
            <a:srgbClr val="0055AA"/>
          </a:solidFill>
          <a:latin typeface="Arial" charset="0"/>
          <a:cs typeface="Arial" charset="0"/>
        </a:defRPr>
      </a:lvl6pPr>
      <a:lvl7pPr marL="914400" algn="ctr" rtl="0" fontAlgn="base">
        <a:spcBef>
          <a:spcPct val="0"/>
        </a:spcBef>
        <a:spcAft>
          <a:spcPct val="0"/>
        </a:spcAft>
        <a:defRPr sz="4400" b="1">
          <a:solidFill>
            <a:srgbClr val="0055AA"/>
          </a:solidFill>
          <a:latin typeface="Arial" charset="0"/>
          <a:cs typeface="Arial" charset="0"/>
        </a:defRPr>
      </a:lvl7pPr>
      <a:lvl8pPr marL="1371600" algn="ctr" rtl="0" fontAlgn="base">
        <a:spcBef>
          <a:spcPct val="0"/>
        </a:spcBef>
        <a:spcAft>
          <a:spcPct val="0"/>
        </a:spcAft>
        <a:defRPr sz="4400" b="1">
          <a:solidFill>
            <a:srgbClr val="0055AA"/>
          </a:solidFill>
          <a:latin typeface="Arial" charset="0"/>
          <a:cs typeface="Arial" charset="0"/>
        </a:defRPr>
      </a:lvl8pPr>
      <a:lvl9pPr marL="1828800" algn="ctr" rtl="0" fontAlgn="base">
        <a:spcBef>
          <a:spcPct val="0"/>
        </a:spcBef>
        <a:spcAft>
          <a:spcPct val="0"/>
        </a:spcAft>
        <a:defRPr sz="4400" b="1">
          <a:solidFill>
            <a:srgbClr val="0055AA"/>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3810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EEB58CEF-9FE8-496A-B5E8-2D8830ED9C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8" r:id="rId1"/>
    <p:sldLayoutId id="2147483822" r:id="rId2"/>
    <p:sldLayoutId id="2147483823" r:id="rId3"/>
  </p:sldLayoutIdLst>
  <p:hf sldNum="0" hdr="0" dt="0"/>
  <p:txStyles>
    <p:titleStyle>
      <a:lvl1pPr algn="l" rtl="0" eaLnBrk="0" fontAlgn="base" hangingPunct="0">
        <a:spcBef>
          <a:spcPct val="0"/>
        </a:spcBef>
        <a:spcAft>
          <a:spcPct val="0"/>
        </a:spcAft>
        <a:defRPr sz="4400" b="1" kern="1200">
          <a:solidFill>
            <a:srgbClr val="0055AA"/>
          </a:solidFill>
          <a:latin typeface="Arial" pitchFamily="34" charset="0"/>
          <a:ea typeface="+mj-ea"/>
          <a:cs typeface="Arial" pitchFamily="34" charset="0"/>
        </a:defRPr>
      </a:lvl1pPr>
      <a:lvl2pPr algn="l" rtl="0" eaLnBrk="0" fontAlgn="base" hangingPunct="0">
        <a:spcBef>
          <a:spcPct val="0"/>
        </a:spcBef>
        <a:spcAft>
          <a:spcPct val="0"/>
        </a:spcAft>
        <a:defRPr sz="4400" b="1">
          <a:solidFill>
            <a:srgbClr val="0055AA"/>
          </a:solidFill>
          <a:latin typeface="Arial" charset="0"/>
          <a:cs typeface="Arial" charset="0"/>
        </a:defRPr>
      </a:lvl2pPr>
      <a:lvl3pPr algn="l" rtl="0" eaLnBrk="0" fontAlgn="base" hangingPunct="0">
        <a:spcBef>
          <a:spcPct val="0"/>
        </a:spcBef>
        <a:spcAft>
          <a:spcPct val="0"/>
        </a:spcAft>
        <a:defRPr sz="4400" b="1">
          <a:solidFill>
            <a:srgbClr val="0055AA"/>
          </a:solidFill>
          <a:latin typeface="Arial" charset="0"/>
          <a:cs typeface="Arial" charset="0"/>
        </a:defRPr>
      </a:lvl3pPr>
      <a:lvl4pPr algn="l" rtl="0" eaLnBrk="0" fontAlgn="base" hangingPunct="0">
        <a:spcBef>
          <a:spcPct val="0"/>
        </a:spcBef>
        <a:spcAft>
          <a:spcPct val="0"/>
        </a:spcAft>
        <a:defRPr sz="4400" b="1">
          <a:solidFill>
            <a:srgbClr val="0055AA"/>
          </a:solidFill>
          <a:latin typeface="Arial" charset="0"/>
          <a:cs typeface="Arial" charset="0"/>
        </a:defRPr>
      </a:lvl4pPr>
      <a:lvl5pPr algn="l" rtl="0" eaLnBrk="0" fontAlgn="base" hangingPunct="0">
        <a:spcBef>
          <a:spcPct val="0"/>
        </a:spcBef>
        <a:spcAft>
          <a:spcPct val="0"/>
        </a:spcAft>
        <a:defRPr sz="4400" b="1">
          <a:solidFill>
            <a:srgbClr val="0055AA"/>
          </a:solidFill>
          <a:latin typeface="Arial" charset="0"/>
          <a:cs typeface="Arial" charset="0"/>
        </a:defRPr>
      </a:lvl5pPr>
      <a:lvl6pPr marL="457200" algn="l" rtl="0" fontAlgn="base">
        <a:spcBef>
          <a:spcPct val="0"/>
        </a:spcBef>
        <a:spcAft>
          <a:spcPct val="0"/>
        </a:spcAft>
        <a:defRPr sz="4400" b="1">
          <a:solidFill>
            <a:srgbClr val="BE202F"/>
          </a:solidFill>
          <a:latin typeface="Arial" charset="0"/>
          <a:cs typeface="Arial" charset="0"/>
        </a:defRPr>
      </a:lvl6pPr>
      <a:lvl7pPr marL="914400" algn="l" rtl="0" fontAlgn="base">
        <a:spcBef>
          <a:spcPct val="0"/>
        </a:spcBef>
        <a:spcAft>
          <a:spcPct val="0"/>
        </a:spcAft>
        <a:defRPr sz="4400" b="1">
          <a:solidFill>
            <a:srgbClr val="BE202F"/>
          </a:solidFill>
          <a:latin typeface="Arial" charset="0"/>
          <a:cs typeface="Arial" charset="0"/>
        </a:defRPr>
      </a:lvl7pPr>
      <a:lvl8pPr marL="1371600" algn="l" rtl="0" fontAlgn="base">
        <a:spcBef>
          <a:spcPct val="0"/>
        </a:spcBef>
        <a:spcAft>
          <a:spcPct val="0"/>
        </a:spcAft>
        <a:defRPr sz="4400" b="1">
          <a:solidFill>
            <a:srgbClr val="BE202F"/>
          </a:solidFill>
          <a:latin typeface="Arial" charset="0"/>
          <a:cs typeface="Arial" charset="0"/>
        </a:defRPr>
      </a:lvl8pPr>
      <a:lvl9pPr marL="1828800" algn="l" rtl="0" fontAlgn="base">
        <a:spcBef>
          <a:spcPct val="0"/>
        </a:spcBef>
        <a:spcAft>
          <a:spcPct val="0"/>
        </a:spcAft>
        <a:defRPr sz="4400" b="1">
          <a:solidFill>
            <a:srgbClr val="BE202F"/>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Blip>
          <a:blip r:embed="rId6"/>
        </a:buBlip>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Blip>
          <a:blip r:embed="rId6"/>
        </a:buBlip>
        <a:defRPr sz="2800" kern="1200">
          <a:solidFill>
            <a:schemeClr val="tx1"/>
          </a:solidFill>
          <a:latin typeface="+mn-lt"/>
          <a:ea typeface="+mn-ea"/>
          <a:cs typeface="Arial" charset="0"/>
        </a:defRPr>
      </a:lvl2pPr>
      <a:lvl3pPr marL="1143000" indent="-228600" algn="l" rtl="0" eaLnBrk="0" fontAlgn="base" hangingPunct="0">
        <a:spcBef>
          <a:spcPct val="20000"/>
        </a:spcBef>
        <a:spcAft>
          <a:spcPct val="0"/>
        </a:spcAft>
        <a:buFont typeface="Arial" pitchFamily="34" charset="0"/>
        <a:buBlip>
          <a:blip r:embed="rId6"/>
        </a:buBlip>
        <a:defRPr sz="2400" kern="1200">
          <a:solidFill>
            <a:schemeClr val="tx1"/>
          </a:solidFill>
          <a:latin typeface="+mn-lt"/>
          <a:ea typeface="+mn-ea"/>
          <a:cs typeface="Arial" charset="0"/>
        </a:defRPr>
      </a:lvl3pPr>
      <a:lvl4pPr marL="1600200" indent="-228600" algn="l" rtl="0" eaLnBrk="0" fontAlgn="base" hangingPunct="0">
        <a:spcBef>
          <a:spcPct val="20000"/>
        </a:spcBef>
        <a:spcAft>
          <a:spcPct val="0"/>
        </a:spcAft>
        <a:buFont typeface="Arial" pitchFamily="34" charset="0"/>
        <a:buBlip>
          <a:blip r:embed="rId6"/>
        </a:buBlip>
        <a:defRPr sz="2000" kern="1200">
          <a:solidFill>
            <a:schemeClr val="tx1"/>
          </a:solidFill>
          <a:latin typeface="+mn-lt"/>
          <a:ea typeface="+mn-ea"/>
          <a:cs typeface="Arial" charset="0"/>
        </a:defRPr>
      </a:lvl4pPr>
      <a:lvl5pPr marL="2057400" indent="-228600" algn="l" rtl="0" eaLnBrk="0" fontAlgn="base" hangingPunct="0">
        <a:spcBef>
          <a:spcPct val="20000"/>
        </a:spcBef>
        <a:spcAft>
          <a:spcPct val="0"/>
        </a:spcAft>
        <a:buFont typeface="Arial" pitchFamily="34" charset="0"/>
        <a:buBlip>
          <a:blip r:embed="rId6"/>
        </a:buBlip>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Title Placeholder 1"/>
          <p:cNvSpPr>
            <a:spLocks noGrp="1"/>
          </p:cNvSpPr>
          <p:nvPr>
            <p:ph type="title"/>
          </p:nvPr>
        </p:nvSpPr>
        <p:spPr bwMode="auto">
          <a:xfrm>
            <a:off x="381000" y="152400"/>
            <a:ext cx="8229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br>
              <a:rPr lang="en-US" smtClean="0"/>
            </a:br>
            <a:r>
              <a:rPr lang="en-US" smtClean="0"/>
              <a:t>two lines</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562C8424-D47D-41CC-9739-2856A5EAD9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hf sldNum="0" hdr="0" dt="0"/>
  <p:txStyles>
    <p:titleStyle>
      <a:lvl1pPr algn="l" rtl="0" eaLnBrk="0" fontAlgn="base" hangingPunct="0">
        <a:spcBef>
          <a:spcPct val="0"/>
        </a:spcBef>
        <a:spcAft>
          <a:spcPct val="0"/>
        </a:spcAft>
        <a:defRPr sz="4000" b="1">
          <a:solidFill>
            <a:srgbClr val="0055AA"/>
          </a:solidFill>
          <a:latin typeface="+mj-lt"/>
          <a:ea typeface="+mj-ea"/>
          <a:cs typeface="+mj-cs"/>
        </a:defRPr>
      </a:lvl1pPr>
      <a:lvl2pPr algn="l" rtl="0" eaLnBrk="0" fontAlgn="base" hangingPunct="0">
        <a:spcBef>
          <a:spcPct val="0"/>
        </a:spcBef>
        <a:spcAft>
          <a:spcPct val="0"/>
        </a:spcAft>
        <a:defRPr sz="4000" b="1">
          <a:solidFill>
            <a:srgbClr val="0055AA"/>
          </a:solidFill>
          <a:latin typeface="Arial" charset="0"/>
        </a:defRPr>
      </a:lvl2pPr>
      <a:lvl3pPr algn="l" rtl="0" eaLnBrk="0" fontAlgn="base" hangingPunct="0">
        <a:spcBef>
          <a:spcPct val="0"/>
        </a:spcBef>
        <a:spcAft>
          <a:spcPct val="0"/>
        </a:spcAft>
        <a:defRPr sz="4000" b="1">
          <a:solidFill>
            <a:srgbClr val="0055AA"/>
          </a:solidFill>
          <a:latin typeface="Arial" charset="0"/>
        </a:defRPr>
      </a:lvl3pPr>
      <a:lvl4pPr algn="l" rtl="0" eaLnBrk="0" fontAlgn="base" hangingPunct="0">
        <a:spcBef>
          <a:spcPct val="0"/>
        </a:spcBef>
        <a:spcAft>
          <a:spcPct val="0"/>
        </a:spcAft>
        <a:defRPr sz="4000" b="1">
          <a:solidFill>
            <a:srgbClr val="0055AA"/>
          </a:solidFill>
          <a:latin typeface="Arial" charset="0"/>
        </a:defRPr>
      </a:lvl4pPr>
      <a:lvl5pPr algn="l" rtl="0" eaLnBrk="0" fontAlgn="base" hangingPunct="0">
        <a:spcBef>
          <a:spcPct val="0"/>
        </a:spcBef>
        <a:spcAft>
          <a:spcPct val="0"/>
        </a:spcAft>
        <a:defRPr sz="4000" b="1">
          <a:solidFill>
            <a:srgbClr val="0055AA"/>
          </a:solidFill>
          <a:latin typeface="Arial" charset="0"/>
        </a:defRPr>
      </a:lvl5pPr>
      <a:lvl6pPr marL="457200" algn="l" rtl="0" fontAlgn="base">
        <a:spcBef>
          <a:spcPct val="0"/>
        </a:spcBef>
        <a:spcAft>
          <a:spcPct val="0"/>
        </a:spcAft>
        <a:defRPr sz="4000" b="1">
          <a:solidFill>
            <a:srgbClr val="BE202F"/>
          </a:solidFill>
          <a:latin typeface="Arial" charset="0"/>
        </a:defRPr>
      </a:lvl6pPr>
      <a:lvl7pPr marL="914400" algn="l" rtl="0" fontAlgn="base">
        <a:spcBef>
          <a:spcPct val="0"/>
        </a:spcBef>
        <a:spcAft>
          <a:spcPct val="0"/>
        </a:spcAft>
        <a:defRPr sz="4000" b="1">
          <a:solidFill>
            <a:srgbClr val="BE202F"/>
          </a:solidFill>
          <a:latin typeface="Arial" charset="0"/>
        </a:defRPr>
      </a:lvl7pPr>
      <a:lvl8pPr marL="1371600" algn="l" rtl="0" fontAlgn="base">
        <a:spcBef>
          <a:spcPct val="0"/>
        </a:spcBef>
        <a:spcAft>
          <a:spcPct val="0"/>
        </a:spcAft>
        <a:defRPr sz="4000" b="1">
          <a:solidFill>
            <a:srgbClr val="BE202F"/>
          </a:solidFill>
          <a:latin typeface="Arial" charset="0"/>
        </a:defRPr>
      </a:lvl8pPr>
      <a:lvl9pPr marL="1828800" algn="l" rtl="0" fontAlgn="base">
        <a:spcBef>
          <a:spcPct val="0"/>
        </a:spcBef>
        <a:spcAft>
          <a:spcPct val="0"/>
        </a:spcAft>
        <a:defRPr sz="4000" b="1">
          <a:solidFill>
            <a:srgbClr val="BE202F"/>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4"/>
        </a:buBlip>
        <a:defRPr sz="2800">
          <a:solidFill>
            <a:schemeClr val="tx1"/>
          </a:solidFill>
          <a:latin typeface="+mn-lt"/>
        </a:defRPr>
      </a:lvl2pPr>
      <a:lvl3pPr marL="1143000" indent="-228600" algn="l" rtl="0" eaLnBrk="0" fontAlgn="base" hangingPunct="0">
        <a:spcBef>
          <a:spcPct val="20000"/>
        </a:spcBef>
        <a:spcAft>
          <a:spcPct val="0"/>
        </a:spcAft>
        <a:buBlip>
          <a:blip r:embed="rId14"/>
        </a:buBlip>
        <a:defRPr sz="2400">
          <a:solidFill>
            <a:schemeClr val="tx1"/>
          </a:solidFill>
          <a:latin typeface="+mn-lt"/>
        </a:defRPr>
      </a:lvl3pPr>
      <a:lvl4pPr marL="1600200" indent="-228600" algn="l" rtl="0" eaLnBrk="0" fontAlgn="base" hangingPunct="0">
        <a:spcBef>
          <a:spcPct val="20000"/>
        </a:spcBef>
        <a:spcAft>
          <a:spcPct val="0"/>
        </a:spcAft>
        <a:buBlip>
          <a:blip r:embed="rId14"/>
        </a:buBlip>
        <a:defRPr sz="2000">
          <a:solidFill>
            <a:schemeClr val="tx1"/>
          </a:solidFill>
          <a:latin typeface="+mn-lt"/>
        </a:defRPr>
      </a:lvl4pPr>
      <a:lvl5pPr marL="2057400" indent="-228600" algn="l" rtl="0" eaLnBrk="0" fontAlgn="base" hangingPunct="0">
        <a:spcBef>
          <a:spcPct val="20000"/>
        </a:spcBef>
        <a:spcAft>
          <a:spcPct val="0"/>
        </a:spcAft>
        <a:buBlip>
          <a:blip r:embed="rId14"/>
        </a:buBlip>
        <a:defRPr sz="2000">
          <a:solidFill>
            <a:schemeClr val="tx1"/>
          </a:solidFill>
          <a:latin typeface="+mn-lt"/>
        </a:defRPr>
      </a:lvl5pPr>
      <a:lvl6pPr marL="2514600" indent="-228600" algn="l" rtl="0" fontAlgn="base">
        <a:spcBef>
          <a:spcPct val="20000"/>
        </a:spcBef>
        <a:spcAft>
          <a:spcPct val="0"/>
        </a:spcAft>
        <a:buBlip>
          <a:blip r:embed="rId15"/>
        </a:buBlip>
        <a:defRPr sz="2000">
          <a:solidFill>
            <a:schemeClr val="tx1"/>
          </a:solidFill>
          <a:latin typeface="+mn-lt"/>
        </a:defRPr>
      </a:lvl6pPr>
      <a:lvl7pPr marL="2971800" indent="-228600" algn="l" rtl="0" fontAlgn="base">
        <a:spcBef>
          <a:spcPct val="20000"/>
        </a:spcBef>
        <a:spcAft>
          <a:spcPct val="0"/>
        </a:spcAft>
        <a:buBlip>
          <a:blip r:embed="rId15"/>
        </a:buBlip>
        <a:defRPr sz="2000">
          <a:solidFill>
            <a:schemeClr val="tx1"/>
          </a:solidFill>
          <a:latin typeface="+mn-lt"/>
        </a:defRPr>
      </a:lvl7pPr>
      <a:lvl8pPr marL="3429000" indent="-228600" algn="l" rtl="0" fontAlgn="base">
        <a:spcBef>
          <a:spcPct val="20000"/>
        </a:spcBef>
        <a:spcAft>
          <a:spcPct val="0"/>
        </a:spcAft>
        <a:buBlip>
          <a:blip r:embed="rId15"/>
        </a:buBlip>
        <a:defRPr sz="2000">
          <a:solidFill>
            <a:schemeClr val="tx1"/>
          </a:solidFill>
          <a:latin typeface="+mn-lt"/>
        </a:defRPr>
      </a:lvl8pPr>
      <a:lvl9pPr marL="3886200" indent="-228600" algn="l" rtl="0" fontAlgn="base">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bwMode="auto">
          <a:xfrm>
            <a:off x="457200" y="1219200"/>
            <a:ext cx="8229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3" name="Title Placeholder 1"/>
          <p:cNvSpPr>
            <a:spLocks noGrp="1"/>
          </p:cNvSpPr>
          <p:nvPr>
            <p:ph type="title"/>
          </p:nvPr>
        </p:nvSpPr>
        <p:spPr bwMode="auto">
          <a:xfrm>
            <a:off x="3810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3047DE1A-1E6B-44A8-A0D2-94480756366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sldNum="0" hdr="0" dt="0"/>
  <p:txStyles>
    <p:titleStyle>
      <a:lvl1pPr algn="l" rtl="0" eaLnBrk="0" fontAlgn="base" hangingPunct="0">
        <a:spcBef>
          <a:spcPct val="0"/>
        </a:spcBef>
        <a:spcAft>
          <a:spcPct val="0"/>
        </a:spcAft>
        <a:defRPr sz="4400" b="1">
          <a:solidFill>
            <a:srgbClr val="0055AA"/>
          </a:solidFill>
          <a:latin typeface="+mj-lt"/>
          <a:ea typeface="+mj-ea"/>
          <a:cs typeface="+mj-cs"/>
        </a:defRPr>
      </a:lvl1pPr>
      <a:lvl2pPr algn="l" rtl="0" eaLnBrk="0" fontAlgn="base" hangingPunct="0">
        <a:spcBef>
          <a:spcPct val="0"/>
        </a:spcBef>
        <a:spcAft>
          <a:spcPct val="0"/>
        </a:spcAft>
        <a:defRPr sz="4400" b="1">
          <a:solidFill>
            <a:srgbClr val="0055AA"/>
          </a:solidFill>
          <a:latin typeface="Arial" charset="0"/>
        </a:defRPr>
      </a:lvl2pPr>
      <a:lvl3pPr algn="l" rtl="0" eaLnBrk="0" fontAlgn="base" hangingPunct="0">
        <a:spcBef>
          <a:spcPct val="0"/>
        </a:spcBef>
        <a:spcAft>
          <a:spcPct val="0"/>
        </a:spcAft>
        <a:defRPr sz="4400" b="1">
          <a:solidFill>
            <a:srgbClr val="0055AA"/>
          </a:solidFill>
          <a:latin typeface="Arial" charset="0"/>
        </a:defRPr>
      </a:lvl3pPr>
      <a:lvl4pPr algn="l" rtl="0" eaLnBrk="0" fontAlgn="base" hangingPunct="0">
        <a:spcBef>
          <a:spcPct val="0"/>
        </a:spcBef>
        <a:spcAft>
          <a:spcPct val="0"/>
        </a:spcAft>
        <a:defRPr sz="4400" b="1">
          <a:solidFill>
            <a:srgbClr val="0055AA"/>
          </a:solidFill>
          <a:latin typeface="Arial" charset="0"/>
        </a:defRPr>
      </a:lvl4pPr>
      <a:lvl5pPr algn="l" rtl="0" eaLnBrk="0" fontAlgn="base" hangingPunct="0">
        <a:spcBef>
          <a:spcPct val="0"/>
        </a:spcBef>
        <a:spcAft>
          <a:spcPct val="0"/>
        </a:spcAft>
        <a:defRPr sz="4400" b="1">
          <a:solidFill>
            <a:srgbClr val="0055AA"/>
          </a:solidFill>
          <a:latin typeface="Arial" charset="0"/>
        </a:defRPr>
      </a:lvl5pPr>
      <a:lvl6pPr marL="457200" algn="l" rtl="0" fontAlgn="base">
        <a:spcBef>
          <a:spcPct val="0"/>
        </a:spcBef>
        <a:spcAft>
          <a:spcPct val="0"/>
        </a:spcAft>
        <a:defRPr sz="4400" b="1">
          <a:solidFill>
            <a:srgbClr val="BE202F"/>
          </a:solidFill>
          <a:latin typeface="Arial" charset="0"/>
        </a:defRPr>
      </a:lvl6pPr>
      <a:lvl7pPr marL="914400" algn="l" rtl="0" fontAlgn="base">
        <a:spcBef>
          <a:spcPct val="0"/>
        </a:spcBef>
        <a:spcAft>
          <a:spcPct val="0"/>
        </a:spcAft>
        <a:defRPr sz="4400" b="1">
          <a:solidFill>
            <a:srgbClr val="BE202F"/>
          </a:solidFill>
          <a:latin typeface="Arial" charset="0"/>
        </a:defRPr>
      </a:lvl7pPr>
      <a:lvl8pPr marL="1371600" algn="l" rtl="0" fontAlgn="base">
        <a:spcBef>
          <a:spcPct val="0"/>
        </a:spcBef>
        <a:spcAft>
          <a:spcPct val="0"/>
        </a:spcAft>
        <a:defRPr sz="4400" b="1">
          <a:solidFill>
            <a:srgbClr val="BE202F"/>
          </a:solidFill>
          <a:latin typeface="Arial" charset="0"/>
        </a:defRPr>
      </a:lvl8pPr>
      <a:lvl9pPr marL="1828800" algn="l" rtl="0" fontAlgn="base">
        <a:spcBef>
          <a:spcPct val="0"/>
        </a:spcBef>
        <a:spcAft>
          <a:spcPct val="0"/>
        </a:spcAft>
        <a:defRPr sz="4400" b="1">
          <a:solidFill>
            <a:srgbClr val="BE202F"/>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4"/>
        </a:buBlip>
        <a:defRPr sz="2800">
          <a:solidFill>
            <a:schemeClr val="tx1"/>
          </a:solidFill>
          <a:latin typeface="+mn-lt"/>
        </a:defRPr>
      </a:lvl2pPr>
      <a:lvl3pPr marL="1143000" indent="-228600" algn="l" rtl="0" eaLnBrk="0" fontAlgn="base" hangingPunct="0">
        <a:spcBef>
          <a:spcPct val="20000"/>
        </a:spcBef>
        <a:spcAft>
          <a:spcPct val="0"/>
        </a:spcAft>
        <a:buBlip>
          <a:blip r:embed="rId14"/>
        </a:buBlip>
        <a:defRPr sz="2400">
          <a:solidFill>
            <a:schemeClr val="tx1"/>
          </a:solidFill>
          <a:latin typeface="+mn-lt"/>
        </a:defRPr>
      </a:lvl3pPr>
      <a:lvl4pPr marL="1600200" indent="-228600" algn="l" rtl="0" eaLnBrk="0" fontAlgn="base" hangingPunct="0">
        <a:spcBef>
          <a:spcPct val="20000"/>
        </a:spcBef>
        <a:spcAft>
          <a:spcPct val="0"/>
        </a:spcAft>
        <a:buBlip>
          <a:blip r:embed="rId14"/>
        </a:buBlip>
        <a:defRPr sz="2000">
          <a:solidFill>
            <a:schemeClr val="tx1"/>
          </a:solidFill>
          <a:latin typeface="+mn-lt"/>
        </a:defRPr>
      </a:lvl4pPr>
      <a:lvl5pPr marL="2057400" indent="-228600" algn="l" rtl="0" eaLnBrk="0" fontAlgn="base" hangingPunct="0">
        <a:spcBef>
          <a:spcPct val="20000"/>
        </a:spcBef>
        <a:spcAft>
          <a:spcPct val="0"/>
        </a:spcAft>
        <a:buBlip>
          <a:blip r:embed="rId14"/>
        </a:buBlip>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hyperlink" Target="#Lesson1"/><Relationship Id="rId2" Type="http://schemas.openxmlformats.org/officeDocument/2006/relationships/hyperlink" Target="http://www.wida.us/" TargetMode="Externa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3.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19.em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8.png"/><Relationship Id="rId2" Type="http://schemas.openxmlformats.org/officeDocument/2006/relationships/diagramData" Target="../diagrams/data6.xml"/><Relationship Id="rId1" Type="http://schemas.openxmlformats.org/officeDocument/2006/relationships/slideLayout" Target="../slideLayouts/slideLayout2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emf"/><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4.xml"/><Relationship Id="rId1" Type="http://schemas.openxmlformats.org/officeDocument/2006/relationships/slideLayout" Target="../slideLayouts/slideLayout2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0.emf"/><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wida.us/standards/elp.aspx" TargetMode="Externa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1.wmf"/><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voicethread.com/" TargetMode="Externa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7.xml"/><Relationship Id="rId1" Type="http://schemas.openxmlformats.org/officeDocument/2006/relationships/slideLayout" Target="../slideLayouts/slideLayout2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5.jpeg"/><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wida.us/standards/CAN_DOs/Booklet9-12.pdf" TargetMode="External"/><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6.emf"/><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4.xml.rels><?xml version="1.0" encoding="UTF-8" standalone="yes"?>
<Relationships xmlns="http://schemas.openxmlformats.org/package/2006/relationships"><Relationship Id="rId3" Type="http://schemas.openxmlformats.org/officeDocument/2006/relationships/hyperlink" Target="http://www.wida.us/standards/elp.aspx" TargetMode="External"/><Relationship Id="rId2" Type="http://schemas.openxmlformats.org/officeDocument/2006/relationships/notesSlide" Target="../notesSlides/notesSlide29.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7.jpeg"/><Relationship Id="rId1" Type="http://schemas.openxmlformats.org/officeDocument/2006/relationships/slideLayout" Target="../slideLayouts/slideLayout23.xml"/></Relationships>
</file>

<file path=ppt/slides/_rels/slide6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30.xml"/><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39.png"/></Relationships>
</file>

<file path=ppt/slides/_rels/slide7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1.xml"/><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41.png"/></Relationships>
</file>

<file path=ppt/slides/_rels/slide73.xml.rels><?xml version="1.0" encoding="UTF-8" standalone="yes"?>
<Relationships xmlns="http://schemas.openxmlformats.org/package/2006/relationships"><Relationship Id="rId3" Type="http://schemas.openxmlformats.org/officeDocument/2006/relationships/hyperlink" Target="https://www13.state.nj.us/NJCCCS/" TargetMode="External"/><Relationship Id="rId2" Type="http://schemas.openxmlformats.org/officeDocument/2006/relationships/hyperlink" Target="http://www.wida.us/" TargetMode="External"/><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hyperlink" Target="http://www.grantwiggins.org/" TargetMode="External"/><Relationship Id="rId4" Type="http://schemas.openxmlformats.org/officeDocument/2006/relationships/hyperlink" Target="http://www.esldesk.com/vocabulary/academic"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8610600" cy="1851025"/>
          </a:xfrm>
          <a:solidFill>
            <a:schemeClr val="accent1">
              <a:lumMod val="40000"/>
              <a:lumOff val="60000"/>
            </a:schemeClr>
          </a:solidFill>
          <a:ln>
            <a:solidFill>
              <a:schemeClr val="accent1"/>
            </a:solidFill>
          </a:ln>
        </p:spPr>
        <p:txBody>
          <a:bodyPr/>
          <a:lstStyle/>
          <a:p>
            <a:pPr>
              <a:defRPr/>
            </a:pPr>
            <a:r>
              <a:rPr lang="en-US" dirty="0" smtClean="0"/>
              <a:t/>
            </a:r>
            <a:br>
              <a:rPr lang="en-US" dirty="0" smtClean="0"/>
            </a:br>
            <a:r>
              <a:rPr lang="en-US" dirty="0" smtClean="0"/>
              <a:t>ESL Curriculum Development using NJCCCS &amp; WIDA Standards</a:t>
            </a:r>
            <a:br>
              <a:rPr lang="en-US" dirty="0" smtClean="0"/>
            </a:b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81000" y="2667000"/>
            <a:ext cx="8229600" cy="2971800"/>
          </a:xfrm>
        </p:spPr>
        <p:txBody>
          <a:bodyPr>
            <a:normAutofit/>
          </a:bodyPr>
          <a:lstStyle/>
          <a:p>
            <a:pPr algn="l">
              <a:buFont typeface="Arial" charset="0"/>
              <a:buNone/>
              <a:defRPr/>
            </a:pPr>
            <a:r>
              <a:rPr lang="en-US" b="1" dirty="0" smtClean="0"/>
              <a:t>NJ Department of Education</a:t>
            </a:r>
          </a:p>
          <a:p>
            <a:pPr algn="l">
              <a:buFont typeface="Arial" charset="0"/>
              <a:buNone/>
              <a:defRPr/>
            </a:pPr>
            <a:r>
              <a:rPr lang="en-US" b="1" dirty="0" smtClean="0"/>
              <a:t>Office of Student Achievement and Accountability</a:t>
            </a:r>
          </a:p>
          <a:p>
            <a:pPr algn="l">
              <a:buFont typeface="Arial" charset="0"/>
              <a:buNone/>
              <a:defRPr/>
            </a:pPr>
            <a:r>
              <a:rPr lang="en-US" b="1" dirty="0" smtClean="0"/>
              <a:t>April 18, 2011</a:t>
            </a:r>
          </a:p>
          <a:p>
            <a:pPr algn="l">
              <a:buFont typeface="Arial" charset="0"/>
              <a:buNone/>
              <a:defRPr/>
            </a:pPr>
            <a:r>
              <a:rPr lang="en-US" b="1" dirty="0" smtClean="0"/>
              <a:t>Barbara Tedesco</a:t>
            </a:r>
          </a:p>
          <a:p>
            <a:pPr algn="l">
              <a:buFont typeface="Arial" charset="0"/>
              <a:buNone/>
              <a:defRPr/>
            </a:pPr>
            <a:r>
              <a:rPr lang="en-US" b="1" dirty="0" smtClean="0"/>
              <a:t>WIDA Certified Trainer</a:t>
            </a:r>
            <a:endParaRPr lang="en-US" b="1" dirty="0"/>
          </a:p>
        </p:txBody>
      </p:sp>
      <p:pic>
        <p:nvPicPr>
          <p:cNvPr id="4" name="Picture 3" descr="wida_logo"/>
          <p:cNvPicPr>
            <a:picLocks noChangeAspect="1" noChangeArrowheads="1"/>
          </p:cNvPicPr>
          <p:nvPr/>
        </p:nvPicPr>
        <p:blipFill>
          <a:blip r:embed="rId2" cstate="print"/>
          <a:srcRect/>
          <a:stretch>
            <a:fillRect/>
          </a:stretch>
        </p:blipFill>
        <p:spPr bwMode="auto">
          <a:xfrm>
            <a:off x="7848600" y="6096000"/>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6858000" y="228600"/>
            <a:ext cx="1905000" cy="1219200"/>
            <a:chOff x="1824" y="633"/>
            <a:chExt cx="2834" cy="2849"/>
          </a:xfrm>
        </p:grpSpPr>
        <p:sp>
          <p:nvSpPr>
            <p:cNvPr id="11271" name="Puzzle3"/>
            <p:cNvSpPr>
              <a:spLocks noEditPoints="1" noChangeArrowheads="1"/>
            </p:cNvSpPr>
            <p:nvPr/>
          </p:nvSpPr>
          <p:spPr bwMode="auto">
            <a:xfrm>
              <a:off x="3204" y="633"/>
              <a:ext cx="1114" cy="1514"/>
            </a:xfrm>
            <a:custGeom>
              <a:avLst/>
              <a:gdLst>
                <a:gd name="T0" fmla="*/ 28 w 21600"/>
                <a:gd name="T1" fmla="*/ 78 h 21600"/>
                <a:gd name="T2" fmla="*/ 55 w 21600"/>
                <a:gd name="T3" fmla="*/ 104 h 21600"/>
                <a:gd name="T4" fmla="*/ 35 w 21600"/>
                <a:gd name="T5" fmla="*/ 68 h 21600"/>
                <a:gd name="T6" fmla="*/ 55 w 21600"/>
                <a:gd name="T7" fmla="*/ 34 h 21600"/>
                <a:gd name="T8" fmla="*/ 28 w 21600"/>
                <a:gd name="T9" fmla="*/ 0 h 21600"/>
                <a:gd name="T10" fmla="*/ 2 w 21600"/>
                <a:gd name="T11" fmla="*/ 33 h 21600"/>
                <a:gd name="T12" fmla="*/ 21 w 21600"/>
                <a:gd name="T13" fmla="*/ 66 h 21600"/>
                <a:gd name="T14" fmla="*/ 2 w 21600"/>
                <a:gd name="T15" fmla="*/ 104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11272" name="Puzzle2"/>
            <p:cNvSpPr>
              <a:spLocks noEditPoints="1" noChangeArrowheads="1"/>
            </p:cNvSpPr>
            <p:nvPr/>
          </p:nvSpPr>
          <p:spPr bwMode="auto">
            <a:xfrm>
              <a:off x="2880" y="1736"/>
              <a:ext cx="1778" cy="1379"/>
            </a:xfrm>
            <a:custGeom>
              <a:avLst/>
              <a:gdLst>
                <a:gd name="T0" fmla="*/ 0 w 21600"/>
                <a:gd name="T1" fmla="*/ 55 h 21600"/>
                <a:gd name="T2" fmla="*/ 28 w 21600"/>
                <a:gd name="T3" fmla="*/ 86 h 21600"/>
                <a:gd name="T4" fmla="*/ 70 w 21600"/>
                <a:gd name="T5" fmla="*/ 57 h 21600"/>
                <a:gd name="T6" fmla="*/ 114 w 21600"/>
                <a:gd name="T7" fmla="*/ 86 h 21600"/>
                <a:gd name="T8" fmla="*/ 146 w 21600"/>
                <a:gd name="T9" fmla="*/ 61 h 21600"/>
                <a:gd name="T10" fmla="*/ 114 w 21600"/>
                <a:gd name="T11" fmla="*/ 23 h 21600"/>
                <a:gd name="T12" fmla="*/ 73 w 21600"/>
                <a:gd name="T13" fmla="*/ 0 h 21600"/>
                <a:gd name="T14" fmla="*/ 28 w 21600"/>
                <a:gd name="T15" fmla="*/ 24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11273" name="Puzzle4"/>
            <p:cNvSpPr>
              <a:spLocks noEditPoints="1" noChangeArrowheads="1"/>
            </p:cNvSpPr>
            <p:nvPr/>
          </p:nvSpPr>
          <p:spPr bwMode="auto">
            <a:xfrm>
              <a:off x="2192" y="1719"/>
              <a:ext cx="1072" cy="1763"/>
            </a:xfrm>
            <a:custGeom>
              <a:avLst/>
              <a:gdLst>
                <a:gd name="T0" fmla="*/ 20 w 21600"/>
                <a:gd name="T1" fmla="*/ 77 h 21600"/>
                <a:gd name="T2" fmla="*/ 1 w 21600"/>
                <a:gd name="T3" fmla="*/ 113 h 21600"/>
                <a:gd name="T4" fmla="*/ 28 w 21600"/>
                <a:gd name="T5" fmla="*/ 144 h 21600"/>
                <a:gd name="T6" fmla="*/ 52 w 21600"/>
                <a:gd name="T7" fmla="*/ 112 h 21600"/>
                <a:gd name="T8" fmla="*/ 34 w 21600"/>
                <a:gd name="T9" fmla="*/ 73 h 21600"/>
                <a:gd name="T10" fmla="*/ 52 w 21600"/>
                <a:gd name="T11" fmla="*/ 31 h 21600"/>
                <a:gd name="T12" fmla="*/ 27 w 21600"/>
                <a:gd name="T13" fmla="*/ 0 h 21600"/>
                <a:gd name="T14" fmla="*/ 1 w 21600"/>
                <a:gd name="T15" fmla="*/ 31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bg2"/>
            </a:solidFill>
            <a:ln w="28575">
              <a:solidFill>
                <a:srgbClr val="000000"/>
              </a:solidFill>
              <a:miter lim="800000"/>
              <a:headEnd/>
              <a:tailEnd/>
            </a:ln>
          </p:spPr>
          <p:txBody>
            <a:bodyPr/>
            <a:lstStyle/>
            <a:p>
              <a:endParaRPr lang="en-US"/>
            </a:p>
          </p:txBody>
        </p:sp>
        <p:sp>
          <p:nvSpPr>
            <p:cNvPr id="11274" name="Puzzle1"/>
            <p:cNvSpPr>
              <a:spLocks noEditPoints="1" noChangeArrowheads="1"/>
            </p:cNvSpPr>
            <p:nvPr/>
          </p:nvSpPr>
          <p:spPr bwMode="auto">
            <a:xfrm>
              <a:off x="1824" y="1091"/>
              <a:ext cx="1800" cy="1051"/>
            </a:xfrm>
            <a:custGeom>
              <a:avLst/>
              <a:gdLst>
                <a:gd name="T0" fmla="*/ 116 w 21600"/>
                <a:gd name="T1" fmla="*/ 50 h 21600"/>
                <a:gd name="T2" fmla="*/ 118 w 21600"/>
                <a:gd name="T3" fmla="*/ 1 h 21600"/>
                <a:gd name="T4" fmla="*/ 33 w 21600"/>
                <a:gd name="T5" fmla="*/ 2 h 21600"/>
                <a:gd name="T6" fmla="*/ 35 w 21600"/>
                <a:gd name="T7" fmla="*/ 50 h 21600"/>
                <a:gd name="T8" fmla="*/ 75 w 21600"/>
                <a:gd name="T9" fmla="*/ 31 h 21600"/>
                <a:gd name="T10" fmla="*/ 75 w 21600"/>
                <a:gd name="T11" fmla="*/ 21 h 21600"/>
                <a:gd name="T12" fmla="*/ 150 w 21600"/>
                <a:gd name="T13" fmla="*/ 24 h 21600"/>
                <a:gd name="T14" fmla="*/ 0 w 21600"/>
                <a:gd name="T15" fmla="*/ 24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sp>
        <p:nvSpPr>
          <p:cNvPr id="2" name="Title 1"/>
          <p:cNvSpPr>
            <a:spLocks noGrp="1"/>
          </p:cNvSpPr>
          <p:nvPr>
            <p:ph type="title"/>
          </p:nvPr>
        </p:nvSpPr>
        <p:spPr>
          <a:ln>
            <a:noFill/>
          </a:ln>
        </p:spPr>
        <p:txBody>
          <a:bodyPr/>
          <a:lstStyle/>
          <a:p>
            <a:pPr eaLnBrk="1" hangingPunct="1">
              <a:defRPr/>
            </a:pPr>
            <a:r>
              <a:rPr lang="en-US" dirty="0" smtClean="0">
                <a:effectLst>
                  <a:outerShdw blurRad="38100" dist="38100" dir="2700000" algn="tl">
                    <a:srgbClr val="000000">
                      <a:alpha val="43137"/>
                    </a:srgbClr>
                  </a:outerShdw>
                </a:effectLst>
              </a:rPr>
              <a:t>Essential Question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8229600" cy="1524000"/>
          </a:xfrm>
        </p:spPr>
        <p:txBody>
          <a:bodyPr>
            <a:normAutofit lnSpcReduction="10000"/>
          </a:bodyPr>
          <a:lstStyle/>
          <a:p>
            <a:pPr eaLnBrk="1" hangingPunct="1">
              <a:buFontTx/>
              <a:buNone/>
              <a:defRPr/>
            </a:pPr>
            <a:r>
              <a:rPr lang="en-US" dirty="0" smtClean="0"/>
              <a:t>	How do I cohesively embed the WIDA standards with the NJCCCS/CC when creating a unit of study?</a:t>
            </a:r>
            <a:endParaRPr lang="en-US" dirty="0"/>
          </a:p>
        </p:txBody>
      </p:sp>
      <p:sp>
        <p:nvSpPr>
          <p:cNvPr id="5" name="TextBox 4"/>
          <p:cNvSpPr txBox="1"/>
          <p:nvPr/>
        </p:nvSpPr>
        <p:spPr>
          <a:xfrm>
            <a:off x="533400" y="3048000"/>
            <a:ext cx="8229600" cy="708025"/>
          </a:xfrm>
          <a:prstGeom prst="rect">
            <a:avLst/>
          </a:prstGeom>
          <a:noFill/>
          <a:ln>
            <a:solidFill>
              <a:schemeClr val="accent1"/>
            </a:solidFill>
          </a:ln>
        </p:spPr>
        <p:txBody>
          <a:bodyPr>
            <a:spAutoFit/>
          </a:bodyPr>
          <a:lstStyle/>
          <a:p>
            <a:pPr algn="ctr">
              <a:defRPr/>
            </a:pPr>
            <a:r>
              <a:rPr lang="en-US" sz="4000" b="1" dirty="0">
                <a:effectLst>
                  <a:outerShdw blurRad="38100" dist="38100" dir="2700000" algn="tl">
                    <a:srgbClr val="000000">
                      <a:alpha val="43137"/>
                    </a:srgbClr>
                  </a:outerShdw>
                </a:effectLst>
              </a:rPr>
              <a:t>Enduring Understandings</a:t>
            </a:r>
          </a:p>
        </p:txBody>
      </p:sp>
      <p:sp>
        <p:nvSpPr>
          <p:cNvPr id="11270" name="TextBox 5"/>
          <p:cNvSpPr txBox="1">
            <a:spLocks noChangeArrowheads="1"/>
          </p:cNvSpPr>
          <p:nvPr/>
        </p:nvSpPr>
        <p:spPr bwMode="auto">
          <a:xfrm>
            <a:off x="457200" y="3886200"/>
            <a:ext cx="8077200" cy="2062163"/>
          </a:xfrm>
          <a:prstGeom prst="rect">
            <a:avLst/>
          </a:prstGeom>
          <a:noFill/>
          <a:ln w="9525">
            <a:noFill/>
            <a:miter lim="800000"/>
            <a:headEnd/>
            <a:tailEnd/>
          </a:ln>
        </p:spPr>
        <p:txBody>
          <a:bodyPr>
            <a:spAutoFit/>
          </a:bodyPr>
          <a:lstStyle/>
          <a:p>
            <a:pPr marL="914400" lvl="1" indent="-449263">
              <a:buFont typeface="Arial" charset="0"/>
              <a:buChar char="•"/>
            </a:pPr>
            <a:r>
              <a:rPr lang="en-US" sz="3200"/>
              <a:t>WIDA standards are embedded in the content standards</a:t>
            </a:r>
            <a:r>
              <a:rPr lang="en-US"/>
              <a:t>.</a:t>
            </a:r>
          </a:p>
          <a:p>
            <a:pPr marL="914400" lvl="1" indent="-449263">
              <a:buFont typeface="Arial" charset="0"/>
              <a:buChar char="•"/>
            </a:pPr>
            <a:r>
              <a:rPr lang="en-US" sz="3200"/>
              <a:t>Performance assessment is a critical component of unit development.</a:t>
            </a:r>
          </a:p>
        </p:txBody>
      </p:sp>
      <p:pic>
        <p:nvPicPr>
          <p:cNvPr id="12"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lum bright="16000"/>
          </a:blip>
          <a:srcRect/>
          <a:stretch>
            <a:fillRect/>
          </a:stretch>
        </p:blipFill>
        <p:spPr bwMode="auto">
          <a:xfrm>
            <a:off x="2819400" y="1676400"/>
            <a:ext cx="5913438" cy="4495800"/>
          </a:xfrm>
          <a:prstGeom prst="rect">
            <a:avLst/>
          </a:prstGeom>
          <a:noFill/>
          <a:ln w="9525">
            <a:noFill/>
            <a:miter lim="800000"/>
            <a:headEnd/>
            <a:tailEnd/>
          </a:ln>
        </p:spPr>
      </p:pic>
      <p:sp>
        <p:nvSpPr>
          <p:cNvPr id="13315" name="Title 1"/>
          <p:cNvSpPr>
            <a:spLocks noGrp="1"/>
          </p:cNvSpPr>
          <p:nvPr>
            <p:ph type="title"/>
          </p:nvPr>
        </p:nvSpPr>
        <p:spPr>
          <a:xfrm>
            <a:off x="228600" y="-152400"/>
            <a:ext cx="8915400" cy="1249363"/>
          </a:xfrm>
        </p:spPr>
        <p:txBody>
          <a:bodyPr/>
          <a:lstStyle/>
          <a:p>
            <a:r>
              <a:rPr lang="en-US" sz="3600" smtClean="0"/>
              <a:t/>
            </a:r>
            <a:br>
              <a:rPr lang="en-US" sz="3600" smtClean="0"/>
            </a:br>
            <a:r>
              <a:rPr lang="en-US" sz="3600" smtClean="0"/>
              <a:t>UbD: A planning framework for </a:t>
            </a:r>
            <a:br>
              <a:rPr lang="en-US" sz="3600" smtClean="0"/>
            </a:br>
            <a:r>
              <a:rPr lang="en-US" sz="3600" smtClean="0"/>
              <a:t>units of study</a:t>
            </a:r>
            <a:br>
              <a:rPr lang="en-US" sz="3600" smtClean="0"/>
            </a:br>
            <a:endParaRPr lang="en-US" sz="3600" smtClean="0"/>
          </a:p>
        </p:txBody>
      </p:sp>
      <p:sp>
        <p:nvSpPr>
          <p:cNvPr id="3" name="Content Placeholder 2"/>
          <p:cNvSpPr>
            <a:spLocks noGrp="1"/>
          </p:cNvSpPr>
          <p:nvPr>
            <p:ph idx="1"/>
          </p:nvPr>
        </p:nvSpPr>
        <p:spPr>
          <a:xfrm>
            <a:off x="457200" y="1371600"/>
            <a:ext cx="8229600" cy="4754563"/>
          </a:xfrm>
        </p:spPr>
        <p:txBody>
          <a:bodyPr>
            <a:normAutofit lnSpcReduction="10000"/>
          </a:bodyPr>
          <a:lstStyle/>
          <a:p>
            <a:pPr>
              <a:buFont typeface="Arial" charset="0"/>
              <a:buNone/>
              <a:defRPr/>
            </a:pPr>
            <a:r>
              <a:rPr lang="en-US" dirty="0" smtClean="0"/>
              <a:t>Overview</a:t>
            </a:r>
          </a:p>
          <a:p>
            <a:pPr marL="514350" indent="-514350">
              <a:buFont typeface="+mj-lt"/>
              <a:buAutoNum type="arabicPeriod"/>
              <a:defRPr/>
            </a:pPr>
            <a:r>
              <a:rPr lang="en-US" dirty="0" smtClean="0"/>
              <a:t>Determine what you want students to know and be able to do based on content and WIDA standards.</a:t>
            </a:r>
          </a:p>
          <a:p>
            <a:pPr marL="514350" indent="-514350">
              <a:buFont typeface="+mj-lt"/>
              <a:buAutoNum type="arabicPeriod"/>
              <a:defRPr/>
            </a:pPr>
            <a:r>
              <a:rPr lang="en-US" dirty="0" smtClean="0"/>
              <a:t>Identify the evidence that will demonstrate understanding.</a:t>
            </a:r>
          </a:p>
          <a:p>
            <a:pPr marL="514350" indent="-514350">
              <a:buFont typeface="+mj-lt"/>
              <a:buAutoNum type="arabicPeriod"/>
              <a:defRPr/>
            </a:pPr>
            <a:r>
              <a:rPr lang="en-US" dirty="0" smtClean="0"/>
              <a:t>Create learning experiences to build knowledge and skills so students can demonstrate mastery.  </a:t>
            </a:r>
            <a:endParaRPr lang="en-US" dirty="0"/>
          </a:p>
        </p:txBody>
      </p:sp>
      <p:sp>
        <p:nvSpPr>
          <p:cNvPr id="5" name="TextBox 4"/>
          <p:cNvSpPr txBox="1"/>
          <p:nvPr/>
        </p:nvSpPr>
        <p:spPr>
          <a:xfrm>
            <a:off x="7543800" y="5943600"/>
            <a:ext cx="1371600" cy="523220"/>
          </a:xfrm>
          <a:prstGeom prst="rect">
            <a:avLst/>
          </a:prstGeom>
          <a:solidFill>
            <a:schemeClr val="accent1">
              <a:lumMod val="20000"/>
              <a:lumOff val="80000"/>
            </a:schemeClr>
          </a:solidFill>
          <a:ln>
            <a:solidFill>
              <a:schemeClr val="accent1"/>
            </a:solidFill>
          </a:ln>
        </p:spPr>
        <p:txBody>
          <a:bodyPr wrap="square" rtlCol="0">
            <a:spAutoFit/>
          </a:bodyPr>
          <a:lstStyle/>
          <a:p>
            <a:r>
              <a:rPr lang="en-US" sz="2800" b="1" dirty="0" smtClean="0">
                <a:solidFill>
                  <a:schemeClr val="accent1">
                    <a:lumMod val="50000"/>
                  </a:schemeClr>
                </a:solidFill>
                <a:effectLst>
                  <a:outerShdw blurRad="38100" dist="38100" dir="2700000" algn="tl">
                    <a:srgbClr val="000000">
                      <a:alpha val="43137"/>
                    </a:srgbClr>
                  </a:outerShdw>
                </a:effectLst>
                <a:latin typeface="Arial Black" pitchFamily="34" charset="0"/>
              </a:rPr>
              <a:t>WIDA</a:t>
            </a:r>
            <a:endParaRPr lang="en-US" sz="2800" b="1" dirty="0">
              <a:solidFill>
                <a:schemeClr val="accent1">
                  <a:lumMod val="50000"/>
                </a:schemeClr>
              </a:solidFill>
              <a:effectLst>
                <a:outerShdw blurRad="38100" dist="38100" dir="2700000" algn="tl">
                  <a:srgbClr val="000000">
                    <a:alpha val="43137"/>
                  </a:srgbClr>
                </a:outerShdw>
              </a:effectLst>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609601"/>
          <a:ext cx="8534402" cy="6245477"/>
        </p:xfrm>
        <a:graphic>
          <a:graphicData uri="http://schemas.openxmlformats.org/drawingml/2006/table">
            <a:tbl>
              <a:tblPr/>
              <a:tblGrid>
                <a:gridCol w="3304005"/>
                <a:gridCol w="148448"/>
                <a:gridCol w="852848"/>
                <a:gridCol w="4229101"/>
              </a:tblGrid>
              <a:tr h="269096">
                <a:tc gridSpan="4">
                  <a:txBody>
                    <a:bodyPr/>
                    <a:lstStyle/>
                    <a:p>
                      <a:pPr marL="0" marR="0" algn="ctr">
                        <a:lnSpc>
                          <a:spcPct val="115000"/>
                        </a:lnSpc>
                        <a:spcBef>
                          <a:spcPts val="200"/>
                        </a:spcBef>
                        <a:spcAft>
                          <a:spcPts val="200"/>
                        </a:spcAft>
                      </a:pPr>
                      <a:r>
                        <a:rPr lang="en-US" sz="1600" b="1" dirty="0" smtClean="0">
                          <a:solidFill>
                            <a:srgbClr val="FFFFFF"/>
                          </a:solidFill>
                          <a:latin typeface="Calibri"/>
                          <a:ea typeface="Times New Roman"/>
                          <a:cs typeface="Times New Roman"/>
                        </a:rPr>
                        <a:t>Grade level Cluster    Unit </a:t>
                      </a:r>
                      <a:r>
                        <a:rPr lang="en-US" sz="1600" b="1" dirty="0">
                          <a:solidFill>
                            <a:srgbClr val="FFFFFF"/>
                          </a:solidFill>
                          <a:latin typeface="Calibri"/>
                          <a:ea typeface="Times New Roman"/>
                          <a:cs typeface="Times New Roman"/>
                        </a:rPr>
                        <a:t>Overview</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4">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Content Area: </a:t>
                      </a:r>
                      <a:r>
                        <a:rPr lang="en-US" sz="1600" dirty="0" smtClean="0">
                          <a:latin typeface="Times New Roman"/>
                          <a:ea typeface="Times New Roman"/>
                          <a:cs typeface="Times New Roman"/>
                        </a:rPr>
                        <a:t>English</a:t>
                      </a:r>
                      <a:r>
                        <a:rPr lang="en-US" sz="1600" baseline="0" dirty="0" smtClean="0">
                          <a:latin typeface="Times New Roman"/>
                          <a:ea typeface="Times New Roman"/>
                          <a:cs typeface="Times New Roman"/>
                        </a:rPr>
                        <a:t> as a Second Language</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3">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Unit Title:</a:t>
                      </a:r>
                      <a:r>
                        <a:rPr lang="en-US" sz="1600" dirty="0">
                          <a:latin typeface="Times New Roman"/>
                          <a:ea typeface="Times New Roman"/>
                          <a:cs typeface="Times New Roman"/>
                        </a:rPr>
                        <a:t> </a:t>
                      </a: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a:txBody>
                    <a:bodyPr/>
                    <a:lstStyle/>
                    <a:p>
                      <a:pPr marL="0" marR="0" indent="0" algn="l" defTabSz="914400" rtl="0" eaLnBrk="1" fontAlgn="auto" latinLnBrk="0" hangingPunct="1">
                        <a:lnSpc>
                          <a:spcPct val="115000"/>
                        </a:lnSpc>
                        <a:spcBef>
                          <a:spcPts val="200"/>
                        </a:spcBef>
                        <a:spcAft>
                          <a:spcPts val="200"/>
                        </a:spcAft>
                        <a:buClrTx/>
                        <a:buSzTx/>
                        <a:buFontTx/>
                        <a:buNone/>
                        <a:tabLst/>
                        <a:defRPr/>
                      </a:pPr>
                      <a:r>
                        <a:rPr lang="en-US" sz="1600" b="1" dirty="0" smtClean="0">
                          <a:latin typeface="Times New Roman"/>
                          <a:ea typeface="Times New Roman"/>
                          <a:cs typeface="Times New Roman"/>
                        </a:rPr>
                        <a:t>Program Design: </a:t>
                      </a:r>
                      <a:endParaRPr lang="en-US" sz="1600" dirty="0" smtClean="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269096">
                <a:tc gridSpan="4">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Target Proficiency Level: </a:t>
                      </a:r>
                      <a:r>
                        <a:rPr lang="en-US" sz="1600" b="0" baseline="0" dirty="0" smtClean="0">
                          <a:latin typeface="Times New Roman"/>
                          <a:ea typeface="Times New Roman"/>
                          <a:cs typeface="Times New Roman"/>
                        </a:rPr>
                        <a:t> </a:t>
                      </a:r>
                      <a:r>
                        <a:rPr lang="en-US" sz="1600" dirty="0" smtClean="0">
                          <a:latin typeface="Times New Roman"/>
                          <a:ea typeface="Times New Roman"/>
                          <a:cs typeface="Times New Roman"/>
                        </a:rPr>
                        <a:t>(</a:t>
                      </a:r>
                      <a:r>
                        <a:rPr lang="en-US" sz="1600" dirty="0">
                          <a:latin typeface="Times New Roman"/>
                          <a:ea typeface="Times New Roman"/>
                          <a:cs typeface="Times New Roman"/>
                        </a:rPr>
                        <a:t>For an understanding of WIDA proficiency levels, see </a:t>
                      </a:r>
                      <a:r>
                        <a:rPr lang="en-US" sz="1600" u="sng" dirty="0">
                          <a:solidFill>
                            <a:srgbClr val="0000FF"/>
                          </a:solidFill>
                          <a:latin typeface="Times New Roman"/>
                          <a:ea typeface="Times New Roman"/>
                          <a:cs typeface="Times New Roman"/>
                          <a:hlinkClick r:id="rId2"/>
                        </a:rPr>
                        <a:t>www.wida.us</a:t>
                      </a:r>
                      <a:r>
                        <a:rPr lang="en-US" sz="1600" dirty="0">
                          <a:latin typeface="Times New Roman"/>
                          <a:ea typeface="Times New Roman"/>
                          <a:cs typeface="Times New Roman"/>
                        </a:rPr>
                        <a:t> )</a:t>
                      </a: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799487">
                <a:tc gridSpan="4">
                  <a:txBody>
                    <a:bodyPr/>
                    <a:lstStyle/>
                    <a:p>
                      <a:pPr marL="0" marR="0" algn="l">
                        <a:lnSpc>
                          <a:spcPct val="100000"/>
                        </a:lnSpc>
                        <a:spcBef>
                          <a:spcPts val="200"/>
                        </a:spcBef>
                        <a:spcAft>
                          <a:spcPts val="200"/>
                        </a:spcAft>
                      </a:pPr>
                      <a:r>
                        <a:rPr lang="en-US" sz="1600" b="1" dirty="0">
                          <a:latin typeface="Times New Roman"/>
                          <a:ea typeface="Times New Roman"/>
                          <a:cs typeface="Times New Roman"/>
                        </a:rPr>
                        <a:t>Unit Summary:</a:t>
                      </a:r>
                      <a:endParaRPr lang="en-US" sz="1600" dirty="0">
                        <a:latin typeface="Times New Roman"/>
                        <a:ea typeface="Times New Roman"/>
                        <a:cs typeface="Times New Roman"/>
                      </a:endParaRPr>
                    </a:p>
                    <a:p>
                      <a:pPr marL="0" marR="0" algn="l">
                        <a:lnSpc>
                          <a:spcPct val="100000"/>
                        </a:lnSpc>
                        <a:spcBef>
                          <a:spcPts val="200"/>
                        </a:spcBef>
                        <a:spcAft>
                          <a:spcPts val="200"/>
                        </a:spcAft>
                      </a:pPr>
                      <a:r>
                        <a:rPr lang="en-US" sz="1600" b="1" dirty="0">
                          <a:latin typeface="Times New Roman"/>
                          <a:ea typeface="Times New Roman"/>
                          <a:cs typeface="Times New Roman"/>
                        </a:rPr>
                        <a:t>Interdisciplinary connections:</a:t>
                      </a:r>
                      <a:r>
                        <a:rPr lang="en-US" sz="1600" dirty="0">
                          <a:latin typeface="Times New Roman"/>
                          <a:ea typeface="Times New Roman"/>
                          <a:cs typeface="Times New Roman"/>
                        </a:rPr>
                        <a:t> </a:t>
                      </a:r>
                    </a:p>
                    <a:p>
                      <a:pPr marL="0" marR="0" algn="l">
                        <a:lnSpc>
                          <a:spcPct val="100000"/>
                        </a:lnSpc>
                        <a:spcBef>
                          <a:spcPts val="200"/>
                        </a:spcBef>
                        <a:spcAft>
                          <a:spcPts val="200"/>
                        </a:spcAft>
                      </a:pPr>
                      <a:r>
                        <a:rPr lang="en-US" sz="1600" b="1" dirty="0">
                          <a:latin typeface="Times New Roman"/>
                          <a:ea typeface="Times New Roman"/>
                          <a:cs typeface="Times New Roman"/>
                        </a:rPr>
                        <a:t>21</a:t>
                      </a:r>
                      <a:r>
                        <a:rPr lang="en-US" sz="1600" b="1" baseline="30000" dirty="0">
                          <a:latin typeface="Times New Roman"/>
                          <a:ea typeface="Times New Roman"/>
                          <a:cs typeface="Times New Roman"/>
                        </a:rPr>
                        <a:t>st</a:t>
                      </a:r>
                      <a:r>
                        <a:rPr lang="en-US" sz="1600" b="1" dirty="0">
                          <a:latin typeface="Times New Roman"/>
                          <a:ea typeface="Times New Roman"/>
                          <a:cs typeface="Times New Roman"/>
                        </a:rPr>
                        <a:t> century themes: </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4">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Unit </a:t>
                      </a:r>
                      <a:r>
                        <a:rPr lang="en-US" sz="1600" b="1" dirty="0" smtClean="0">
                          <a:latin typeface="Times New Roman"/>
                          <a:ea typeface="Times New Roman"/>
                          <a:cs typeface="Times New Roman"/>
                        </a:rPr>
                        <a:t>Rationale</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4">
                  <a:txBody>
                    <a:bodyPr/>
                    <a:lstStyle/>
                    <a:p>
                      <a:pPr marL="0" marR="0" algn="ctr">
                        <a:lnSpc>
                          <a:spcPct val="115000"/>
                        </a:lnSpc>
                        <a:spcBef>
                          <a:spcPts val="0"/>
                        </a:spcBef>
                        <a:spcAft>
                          <a:spcPts val="0"/>
                        </a:spcAft>
                      </a:pPr>
                      <a:r>
                        <a:rPr lang="en-US" sz="1600" b="1" dirty="0">
                          <a:solidFill>
                            <a:srgbClr val="FFFFFF"/>
                          </a:solidFill>
                          <a:latin typeface="Calibri"/>
                          <a:ea typeface="Times New Roman"/>
                          <a:cs typeface="Times New Roman"/>
                        </a:rPr>
                        <a:t>Learning Targets</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WIDA Standards </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gridSpan="3">
                  <a:txBody>
                    <a:bodyPr/>
                    <a:lstStyle/>
                    <a:p>
                      <a:pPr marL="0" marR="0" algn="l">
                        <a:lnSpc>
                          <a:spcPct val="115000"/>
                        </a:lnSpc>
                        <a:spcBef>
                          <a:spcPts val="200"/>
                        </a:spcBef>
                        <a:spcAft>
                          <a:spcPts val="200"/>
                        </a:spcAft>
                      </a:pPr>
                      <a:endParaRPr lang="en-US" sz="70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r>
              <a:tr h="269096">
                <a:tc>
                  <a:txBody>
                    <a:bodyPr/>
                    <a:lstStyle/>
                    <a:p>
                      <a:pPr marL="0" marR="0" algn="l">
                        <a:lnSpc>
                          <a:spcPct val="115000"/>
                        </a:lnSpc>
                        <a:spcBef>
                          <a:spcPts val="0"/>
                        </a:spcBef>
                        <a:spcAft>
                          <a:spcPts val="0"/>
                        </a:spcAft>
                      </a:pPr>
                      <a:r>
                        <a:rPr lang="en-US" sz="1600" b="1" dirty="0">
                          <a:latin typeface="Times New Roman"/>
                          <a:ea typeface="Times New Roman"/>
                          <a:cs typeface="Times New Roman"/>
                        </a:rPr>
                        <a:t>Content Standards</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gridSpan="3">
                  <a:txBody>
                    <a:bodyPr/>
                    <a:lstStyle/>
                    <a:p>
                      <a:pPr marL="0" marR="0" algn="l">
                        <a:lnSpc>
                          <a:spcPct val="115000"/>
                        </a:lnSpc>
                        <a:spcBef>
                          <a:spcPts val="0"/>
                        </a:spcBef>
                        <a:spcAft>
                          <a:spcPts val="0"/>
                        </a:spcAft>
                      </a:pPr>
                      <a:r>
                        <a:rPr lang="en-US" sz="700" b="1">
                          <a:latin typeface="Times New Roman"/>
                          <a:ea typeface="Times New Roman"/>
                          <a:cs typeface="Times New Roman"/>
                        </a:rPr>
                        <a:t> </a:t>
                      </a:r>
                      <a:endParaRPr lang="en-US" sz="70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r>
              <a:tr h="269096">
                <a:tc gridSpan="4">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Related Cultural Content Statements</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a:txBody>
                    <a:bodyPr/>
                    <a:lstStyle/>
                    <a:p>
                      <a:pPr marL="0" marR="0" algn="l">
                        <a:lnSpc>
                          <a:spcPct val="115000"/>
                        </a:lnSpc>
                        <a:spcBef>
                          <a:spcPts val="200"/>
                        </a:spcBef>
                        <a:spcAft>
                          <a:spcPts val="200"/>
                        </a:spcAft>
                      </a:pPr>
                      <a:r>
                        <a:rPr lang="en-US" sz="1600" b="1">
                          <a:latin typeface="Times New Roman"/>
                          <a:ea typeface="Times New Roman"/>
                          <a:cs typeface="Times New Roman"/>
                        </a:rPr>
                        <a:t>Unit Essential Questions</a:t>
                      </a:r>
                      <a:endParaRPr lang="en-US" sz="160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gridSpan="3">
                  <a:txBody>
                    <a:bodyPr/>
                    <a:lstStyle/>
                    <a:p>
                      <a:pPr marL="0" marR="0" algn="l">
                        <a:lnSpc>
                          <a:spcPct val="115000"/>
                        </a:lnSpc>
                        <a:spcBef>
                          <a:spcPts val="200"/>
                        </a:spcBef>
                        <a:spcAft>
                          <a:spcPts val="200"/>
                        </a:spcAft>
                      </a:pPr>
                      <a:r>
                        <a:rPr lang="en-US" sz="1600" b="1" dirty="0">
                          <a:latin typeface="Times New Roman"/>
                          <a:ea typeface="Times New Roman"/>
                          <a:cs typeface="Times New Roman"/>
                        </a:rPr>
                        <a:t>Unit Enduring Understandings</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r>
              <a:tr h="269096">
                <a:tc gridSpan="4">
                  <a:txBody>
                    <a:bodyPr/>
                    <a:lstStyle/>
                    <a:p>
                      <a:pPr marL="0" marR="0" algn="ctr">
                        <a:lnSpc>
                          <a:spcPct val="115000"/>
                        </a:lnSpc>
                        <a:spcBef>
                          <a:spcPts val="0"/>
                        </a:spcBef>
                        <a:spcAft>
                          <a:spcPts val="0"/>
                        </a:spcAft>
                      </a:pPr>
                      <a:r>
                        <a:rPr lang="en-US" sz="1600" b="1" dirty="0">
                          <a:solidFill>
                            <a:srgbClr val="FFFFFF"/>
                          </a:solidFill>
                          <a:latin typeface="Calibri"/>
                          <a:ea typeface="Times New Roman"/>
                          <a:cs typeface="Times New Roman"/>
                        </a:rPr>
                        <a:t>Evidence of Learning</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50223">
                <a:tc gridSpan="4">
                  <a:txBody>
                    <a:bodyPr/>
                    <a:lstStyle/>
                    <a:p>
                      <a:pPr marL="0" marR="0" algn="l">
                        <a:lnSpc>
                          <a:spcPct val="100000"/>
                        </a:lnSpc>
                        <a:spcBef>
                          <a:spcPts val="200"/>
                        </a:spcBef>
                        <a:spcAft>
                          <a:spcPts val="200"/>
                        </a:spcAft>
                      </a:pPr>
                      <a:r>
                        <a:rPr lang="en-US" sz="1600" b="1" dirty="0">
                          <a:latin typeface="Times New Roman"/>
                          <a:ea typeface="Times New Roman"/>
                          <a:cs typeface="Times New Roman"/>
                        </a:rPr>
                        <a:t>Summative Assessment: Integrated Performance Assessment </a:t>
                      </a:r>
                      <a:endParaRPr lang="en-US" sz="1600" dirty="0">
                        <a:latin typeface="Times New Roman"/>
                        <a:ea typeface="Times New Roman"/>
                        <a:cs typeface="Times New Roman"/>
                      </a:endParaRPr>
                    </a:p>
                    <a:p>
                      <a:pPr marL="0" marR="0" algn="l">
                        <a:lnSpc>
                          <a:spcPct val="100000"/>
                        </a:lnSpc>
                        <a:spcBef>
                          <a:spcPts val="200"/>
                        </a:spcBef>
                        <a:spcAft>
                          <a:spcPts val="200"/>
                        </a:spcAft>
                      </a:pPr>
                      <a:r>
                        <a:rPr lang="en-US" sz="1600" b="1" dirty="0">
                          <a:latin typeface="Times New Roman"/>
                          <a:ea typeface="Times New Roman"/>
                          <a:cs typeface="Times New Roman"/>
                        </a:rPr>
                        <a:t>Teacher Resources: </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33400">
                <a:tc gridSpan="4">
                  <a:txBody>
                    <a:bodyPr/>
                    <a:lstStyle/>
                    <a:p>
                      <a:pPr marL="0" marR="0" algn="l">
                        <a:lnSpc>
                          <a:spcPct val="115000"/>
                        </a:lnSpc>
                        <a:spcBef>
                          <a:spcPts val="0"/>
                        </a:spcBef>
                        <a:spcAft>
                          <a:spcPts val="0"/>
                        </a:spcAft>
                      </a:pPr>
                      <a:r>
                        <a:rPr lang="en-US" sz="1600" b="1" dirty="0">
                          <a:latin typeface="Times New Roman"/>
                          <a:ea typeface="Times New Roman"/>
                          <a:cs typeface="Times New Roman"/>
                        </a:rPr>
                        <a:t>Unit Learning Targets</a:t>
                      </a:r>
                      <a:endParaRPr lang="en-US" sz="1600" dirty="0">
                        <a:latin typeface="Times New Roman"/>
                        <a:ea typeface="Times New Roman"/>
                        <a:cs typeface="Times New Roman"/>
                      </a:endParaRPr>
                    </a:p>
                    <a:p>
                      <a:pPr marL="0" marR="0" algn="l">
                        <a:lnSpc>
                          <a:spcPct val="115000"/>
                        </a:lnSpc>
                        <a:spcBef>
                          <a:spcPts val="0"/>
                        </a:spcBef>
                        <a:spcAft>
                          <a:spcPts val="0"/>
                        </a:spcAft>
                      </a:pPr>
                      <a:r>
                        <a:rPr lang="en-US" sz="1600" i="1" dirty="0">
                          <a:latin typeface="Times New Roman"/>
                          <a:ea typeface="Times New Roman"/>
                          <a:cs typeface="Times New Roman"/>
                        </a:rPr>
                        <a:t>Students will:</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4">
                  <a:txBody>
                    <a:bodyPr/>
                    <a:lstStyle/>
                    <a:p>
                      <a:pPr marL="0" marR="0" algn="l">
                        <a:lnSpc>
                          <a:spcPct val="115000"/>
                        </a:lnSpc>
                        <a:spcBef>
                          <a:spcPts val="0"/>
                        </a:spcBef>
                        <a:spcAft>
                          <a:spcPts val="0"/>
                        </a:spcAft>
                      </a:pPr>
                      <a:r>
                        <a:rPr lang="en-US" sz="1600" dirty="0">
                          <a:latin typeface="Times New Roman"/>
                          <a:ea typeface="Times New Roman"/>
                          <a:cs typeface="Times New Roman"/>
                        </a:rPr>
                        <a:t>About this unit</a:t>
                      </a: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69096">
                <a:tc gridSpan="4">
                  <a:txBody>
                    <a:bodyPr/>
                    <a:lstStyle/>
                    <a:p>
                      <a:pPr marL="0" marR="0" algn="ctr">
                        <a:lnSpc>
                          <a:spcPct val="115000"/>
                        </a:lnSpc>
                        <a:spcBef>
                          <a:spcPts val="0"/>
                        </a:spcBef>
                        <a:spcAft>
                          <a:spcPts val="0"/>
                        </a:spcAft>
                      </a:pPr>
                      <a:r>
                        <a:rPr lang="en-US" sz="1600" b="1" dirty="0">
                          <a:solidFill>
                            <a:srgbClr val="FFFFFF"/>
                          </a:solidFill>
                          <a:latin typeface="Calibri"/>
                          <a:ea typeface="Times New Roman"/>
                          <a:cs typeface="Times New Roman"/>
                        </a:rPr>
                        <a:t>Lesson Plans </a:t>
                      </a:r>
                      <a:endParaRPr lang="en-US" sz="16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85003">
                <a:tc gridSpan="2">
                  <a:txBody>
                    <a:bodyPr/>
                    <a:lstStyle/>
                    <a:p>
                      <a:pPr marL="0" marR="0" algn="ctr">
                        <a:lnSpc>
                          <a:spcPct val="115000"/>
                        </a:lnSpc>
                        <a:spcBef>
                          <a:spcPts val="0"/>
                        </a:spcBef>
                        <a:spcAft>
                          <a:spcPts val="0"/>
                        </a:spcAft>
                      </a:pPr>
                      <a:r>
                        <a:rPr lang="en-US" sz="1100" u="sng" dirty="0">
                          <a:solidFill>
                            <a:srgbClr val="0000FF"/>
                          </a:solidFill>
                          <a:latin typeface="Times New Roman"/>
                          <a:ea typeface="Times New Roman"/>
                          <a:cs typeface="Times New Roman"/>
                          <a:hlinkClick r:id="rId3" action="ppaction://hlinkfile"/>
                        </a:rPr>
                        <a:t>Lesson 1</a:t>
                      </a:r>
                      <a:endParaRPr lang="en-US" sz="11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gridSpan="2">
                  <a:txBody>
                    <a:bodyPr/>
                    <a:lstStyle/>
                    <a:p>
                      <a:pPr marL="0" marR="0" algn="ctr">
                        <a:lnSpc>
                          <a:spcPct val="115000"/>
                        </a:lnSpc>
                        <a:spcBef>
                          <a:spcPts val="0"/>
                        </a:spcBef>
                        <a:spcAft>
                          <a:spcPts val="0"/>
                        </a:spcAft>
                      </a:pPr>
                      <a:endParaRPr lang="en-US" sz="70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640530">
                <a:tc gridSpan="4">
                  <a:txBody>
                    <a:bodyPr/>
                    <a:lstStyle/>
                    <a:p>
                      <a:pPr marL="0" marR="0" algn="l">
                        <a:lnSpc>
                          <a:spcPct val="115000"/>
                        </a:lnSpc>
                        <a:spcBef>
                          <a:spcPts val="200"/>
                        </a:spcBef>
                        <a:spcAft>
                          <a:spcPts val="200"/>
                        </a:spcAft>
                      </a:pPr>
                      <a:r>
                        <a:rPr lang="en-US" sz="1100" b="1" dirty="0">
                          <a:latin typeface="Times New Roman"/>
                          <a:ea typeface="Times New Roman"/>
                          <a:cs typeface="Times New Roman"/>
                        </a:rPr>
                        <a:t>Teacher Note</a:t>
                      </a:r>
                      <a:r>
                        <a:rPr lang="en-US" sz="1100" b="1" dirty="0" smtClean="0">
                          <a:latin typeface="Times New Roman"/>
                          <a:ea typeface="Times New Roman"/>
                          <a:cs typeface="Times New Roman"/>
                        </a:rPr>
                        <a:t>:</a:t>
                      </a:r>
                      <a:endParaRPr lang="en-US" sz="1100" dirty="0">
                        <a:latin typeface="Times New Roman"/>
                        <a:ea typeface="Times New Roman"/>
                        <a:cs typeface="Times New Roman"/>
                      </a:endParaRPr>
                    </a:p>
                    <a:p>
                      <a:pPr marL="0" marR="0" algn="l">
                        <a:lnSpc>
                          <a:spcPct val="115000"/>
                        </a:lnSpc>
                        <a:spcBef>
                          <a:spcPts val="200"/>
                        </a:spcBef>
                        <a:spcAft>
                          <a:spcPts val="200"/>
                        </a:spcAft>
                      </a:pPr>
                      <a:r>
                        <a:rPr lang="en-US" sz="1100" b="1" dirty="0">
                          <a:latin typeface="Times New Roman"/>
                          <a:ea typeface="Times New Roman"/>
                          <a:cs typeface="Times New Roman"/>
                        </a:rPr>
                        <a:t>Curriculum Development Resources</a:t>
                      </a:r>
                      <a:endParaRPr lang="en-US" sz="1100" dirty="0">
                        <a:latin typeface="Times New Roman"/>
                        <a:ea typeface="Times New Roman"/>
                        <a:cs typeface="Times New Roman"/>
                      </a:endParaRPr>
                    </a:p>
                  </a:txBody>
                  <a:tcPr marL="38656" marR="386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5" name="TextBox 4"/>
          <p:cNvSpPr txBox="1"/>
          <p:nvPr/>
        </p:nvSpPr>
        <p:spPr>
          <a:xfrm>
            <a:off x="685800" y="0"/>
            <a:ext cx="8001000" cy="646331"/>
          </a:xfrm>
          <a:prstGeom prst="rect">
            <a:avLst/>
          </a:prstGeom>
          <a:noFill/>
        </p:spPr>
        <p:txBody>
          <a:bodyPr wrap="square" rtlCol="0">
            <a:spAutoFit/>
          </a:bodyPr>
          <a:lstStyle/>
          <a:p>
            <a:r>
              <a:rPr lang="en-US" sz="3600" dirty="0" smtClean="0">
                <a:latin typeface="Aharoni" pitchFamily="2" charset="-79"/>
                <a:cs typeface="Aharoni" pitchFamily="2" charset="-79"/>
              </a:rPr>
              <a:t>NJDOE Curriculum Template</a:t>
            </a:r>
            <a:endParaRPr lang="en-US" sz="3600" dirty="0">
              <a:latin typeface="Aharoni" pitchFamily="2" charset="-79"/>
              <a:cs typeface="Aharoni" pitchFamily="2" charset="-79"/>
            </a:endParaRPr>
          </a:p>
        </p:txBody>
      </p:sp>
      <p:pic>
        <p:nvPicPr>
          <p:cNvPr id="9"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0"/>
            <a:ext cx="6248400" cy="990600"/>
          </a:xfrm>
          <a:noFill/>
          <a:ln>
            <a:noFill/>
          </a:ln>
        </p:spPr>
        <p:txBody>
          <a:bodyPr/>
          <a:lstStyle/>
          <a:p>
            <a:pPr eaLnBrk="1" hangingPunct="1"/>
            <a:r>
              <a:rPr lang="en-US" b="1" dirty="0" smtClean="0"/>
              <a:t>ESL Program Designs</a:t>
            </a:r>
          </a:p>
        </p:txBody>
      </p:sp>
      <p:sp>
        <p:nvSpPr>
          <p:cNvPr id="7171" name="Content Placeholder 2"/>
          <p:cNvSpPr>
            <a:spLocks noGrp="1"/>
          </p:cNvSpPr>
          <p:nvPr>
            <p:ph idx="1"/>
          </p:nvPr>
        </p:nvSpPr>
        <p:spPr>
          <a:xfrm>
            <a:off x="457200" y="1219200"/>
            <a:ext cx="8229600" cy="4906963"/>
          </a:xfrm>
        </p:spPr>
        <p:txBody>
          <a:bodyPr/>
          <a:lstStyle/>
          <a:p>
            <a:pPr eaLnBrk="1" hangingPunct="1">
              <a:buNone/>
            </a:pPr>
            <a:r>
              <a:rPr lang="en-US" b="1" dirty="0" smtClean="0"/>
              <a:t>Develop your ESL curriculum with your program design in mind.</a:t>
            </a:r>
          </a:p>
          <a:p>
            <a:pPr eaLnBrk="1" hangingPunct="1"/>
            <a:r>
              <a:rPr lang="en-US" sz="2800" dirty="0" smtClean="0">
                <a:latin typeface="Times New Roman" pitchFamily="18" charset="0"/>
                <a:cs typeface="Times New Roman" pitchFamily="18" charset="0"/>
              </a:rPr>
              <a:t>Push in </a:t>
            </a:r>
          </a:p>
          <a:p>
            <a:pPr eaLnBrk="1" hangingPunct="1"/>
            <a:r>
              <a:rPr lang="en-US" sz="2800" dirty="0" smtClean="0">
                <a:latin typeface="Times New Roman" pitchFamily="18" charset="0"/>
                <a:cs typeface="Times New Roman" pitchFamily="18" charset="0"/>
              </a:rPr>
              <a:t>Co-teaching model</a:t>
            </a:r>
          </a:p>
          <a:p>
            <a:pPr eaLnBrk="1" hangingPunct="1"/>
            <a:r>
              <a:rPr lang="en-US" sz="2800" dirty="0" smtClean="0">
                <a:latin typeface="Times New Roman" pitchFamily="18" charset="0"/>
                <a:cs typeface="Times New Roman" pitchFamily="18" charset="0"/>
              </a:rPr>
              <a:t>Pull out (in grade level clusters)</a:t>
            </a:r>
          </a:p>
          <a:p>
            <a:pPr eaLnBrk="1" hangingPunct="1"/>
            <a:r>
              <a:rPr lang="en-US" sz="2800" dirty="0" smtClean="0">
                <a:latin typeface="Times New Roman" pitchFamily="18" charset="0"/>
                <a:cs typeface="Times New Roman" pitchFamily="18" charset="0"/>
              </a:rPr>
              <a:t>Sheltered or self –contained grade level or proficiency level</a:t>
            </a:r>
          </a:p>
          <a:p>
            <a:pPr eaLnBrk="1" hangingPunct="1"/>
            <a:r>
              <a:rPr lang="en-US" sz="2800" dirty="0" smtClean="0">
                <a:latin typeface="Times New Roman" pitchFamily="18" charset="0"/>
                <a:cs typeface="Times New Roman" pitchFamily="18" charset="0"/>
              </a:rPr>
              <a:t>Dually certificated Elementary certificate with Bilingual endorsement and  ESL certificate</a:t>
            </a:r>
          </a:p>
          <a:p>
            <a:pPr eaLnBrk="1" hangingPunct="1"/>
            <a:r>
              <a:rPr lang="en-US" sz="2800" dirty="0" smtClean="0">
                <a:latin typeface="Times New Roman" pitchFamily="18" charset="0"/>
                <a:cs typeface="Times New Roman" pitchFamily="18" charset="0"/>
              </a:rPr>
              <a:t>Etc. </a:t>
            </a:r>
          </a:p>
          <a:p>
            <a:pPr eaLnBrk="1" hangingPunct="1"/>
            <a:endParaRPr lang="en-US" dirty="0" smtClean="0"/>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Collaborate </a:t>
            </a:r>
            <a:endParaRPr lang="en-US" dirty="0"/>
          </a:p>
        </p:txBody>
      </p:sp>
      <p:pic>
        <p:nvPicPr>
          <p:cNvPr id="1027" name="Picture 3" descr="C:\Documents and Settings\MsLab314.MAIL_DOMAIN\Local Settings\Temporary Internet Files\Content.IE5\H7N7T10U\MP910216391[2].png"/>
          <p:cNvPicPr>
            <a:picLocks noChangeAspect="1" noChangeArrowheads="1"/>
          </p:cNvPicPr>
          <p:nvPr/>
        </p:nvPicPr>
        <p:blipFill>
          <a:blip r:embed="rId2" cstate="print"/>
          <a:srcRect/>
          <a:stretch>
            <a:fillRect/>
          </a:stretch>
        </p:blipFill>
        <p:spPr bwMode="auto">
          <a:xfrm>
            <a:off x="6858000" y="0"/>
            <a:ext cx="2443628" cy="2128838"/>
          </a:xfrm>
          <a:prstGeom prst="rect">
            <a:avLst/>
          </a:prstGeom>
          <a:noFill/>
        </p:spPr>
      </p:pic>
      <p:sp>
        <p:nvSpPr>
          <p:cNvPr id="5" name="Content Placeholder 2"/>
          <p:cNvSpPr txBox="1">
            <a:spLocks/>
          </p:cNvSpPr>
          <p:nvPr/>
        </p:nvSpPr>
        <p:spPr bwMode="auto">
          <a:xfrm>
            <a:off x="304800" y="990600"/>
            <a:ext cx="8229600" cy="571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pPr>
            <a:r>
              <a:rPr lang="en-US" sz="3200" dirty="0" smtClean="0"/>
              <a:t>Meet in groups of similar program </a:t>
            </a:r>
          </a:p>
          <a:p>
            <a:pPr marL="342900" indent="-342900" eaLnBrk="0" hangingPunct="0">
              <a:spcBef>
                <a:spcPct val="20000"/>
              </a:spcBef>
            </a:pPr>
            <a:r>
              <a:rPr lang="en-US" sz="3200" dirty="0" smtClean="0"/>
              <a:t>	designs and discuss the following:</a:t>
            </a:r>
          </a:p>
          <a:p>
            <a:pPr marL="342900" indent="-342900" eaLnBrk="0" hangingPunct="0">
              <a:spcBef>
                <a:spcPct val="20000"/>
              </a:spcBef>
              <a:buBlip>
                <a:blip r:embed="rId3"/>
              </a:buBlip>
              <a:defRPr/>
            </a:pPr>
            <a:r>
              <a:rPr lang="en-US" sz="3200" dirty="0" smtClean="0"/>
              <a:t>Push-in/Co-teaching</a:t>
            </a:r>
            <a:r>
              <a:rPr lang="en-US" sz="3200" dirty="0" smtClean="0"/>
              <a:t>:</a:t>
            </a:r>
            <a:r>
              <a:rPr kumimoji="0" lang="en-US" sz="3200"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 </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Which content area(s) and how </a:t>
            </a:r>
            <a:r>
              <a:rPr lang="en-US" sz="2800" dirty="0" smtClean="0">
                <a:latin typeface="+mn-lt"/>
                <a:cs typeface="Arial" charset="0"/>
              </a:rPr>
              <a:t>do </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you </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address </a:t>
            </a:r>
            <a:r>
              <a:rPr kumimoji="0" lang="en-US" sz="2800" b="0" i="0" u="sng" strike="noStrike" kern="1200" cap="none" spc="0" normalizeH="0" baseline="0" noProof="0" dirty="0" smtClean="0">
                <a:ln>
                  <a:noFill/>
                </a:ln>
                <a:solidFill>
                  <a:schemeClr val="tx1"/>
                </a:solidFill>
                <a:effectLst/>
                <a:uLnTx/>
                <a:uFillTx/>
                <a:latin typeface="+mn-lt"/>
                <a:ea typeface="+mn-ea"/>
                <a:cs typeface="Arial" charset="0"/>
              </a:rPr>
              <a:t>all</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 of the WIDA standards</a:t>
            </a:r>
            <a:r>
              <a:rPr lang="en-US" sz="2800" dirty="0" smtClean="0">
                <a:latin typeface="+mn-lt"/>
                <a:cs typeface="Arial" charset="0"/>
              </a:rPr>
              <a:t>? How </a:t>
            </a:r>
            <a:r>
              <a:rPr lang="en-US" sz="2800" dirty="0" smtClean="0">
                <a:latin typeface="+mn-lt"/>
                <a:cs typeface="Arial" charset="0"/>
              </a:rPr>
              <a:t>do you </a:t>
            </a:r>
            <a:r>
              <a:rPr lang="en-US" sz="2800" dirty="0" smtClean="0">
                <a:latin typeface="+mn-lt"/>
                <a:cs typeface="Arial" charset="0"/>
              </a:rPr>
              <a:t>ensure that language is being addressed and not just content standards</a:t>
            </a:r>
            <a:r>
              <a:rPr lang="en-US" sz="2800" dirty="0" smtClean="0">
                <a:latin typeface="+mn-lt"/>
                <a:cs typeface="Arial" charset="0"/>
              </a:rPr>
              <a:t>?</a:t>
            </a:r>
            <a:endParaRPr kumimoji="0" lang="en-US" sz="2800" b="0" i="0" u="none" strike="noStrike" kern="1200" cap="none" spc="0" normalizeH="0" baseline="0" noProof="0" dirty="0" smtClean="0">
              <a:ln>
                <a:noFill/>
              </a:ln>
              <a:solidFill>
                <a:schemeClr val="tx1"/>
              </a:solidFill>
              <a:effectLst/>
              <a:uLnTx/>
              <a:uFillTx/>
              <a:latin typeface="+mn-lt"/>
              <a:ea typeface="+mn-ea"/>
              <a:cs typeface="Arial"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Blip>
                <a:blip r:embed="rId3"/>
              </a:buBlip>
              <a:tabLst/>
              <a:defRPr/>
            </a:pPr>
            <a:r>
              <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Pull-out/Self-contained </a:t>
            </a:r>
            <a:r>
              <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 </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If multi-grade, how </a:t>
            </a:r>
            <a:r>
              <a:rPr lang="en-US" sz="2800" dirty="0" smtClean="0">
                <a:latin typeface="+mn-lt"/>
                <a:cs typeface="Arial" charset="0"/>
              </a:rPr>
              <a:t>do</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 </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you address the various content standards across grades</a:t>
            </a:r>
            <a:r>
              <a:rPr kumimoji="0" lang="en-US" sz="2800" b="0" i="0" u="none" strike="noStrike" kern="1200" cap="none" spc="0" normalizeH="0" baseline="0" noProof="0" dirty="0" smtClean="0">
                <a:ln>
                  <a:noFill/>
                </a:ln>
                <a:solidFill>
                  <a:schemeClr val="tx1"/>
                </a:solidFill>
                <a:effectLst/>
                <a:uLnTx/>
                <a:uFillTx/>
                <a:latin typeface="+mn-lt"/>
                <a:ea typeface="+mn-ea"/>
                <a:cs typeface="Arial" charset="0"/>
              </a:rPr>
              <a:t>? If multi-proficiency</a:t>
            </a:r>
            <a:r>
              <a:rPr kumimoji="0" lang="en-US" sz="2800" b="0" i="0" u="none" strike="noStrike" kern="1200" cap="none" spc="0" normalizeH="0" noProof="0" dirty="0" smtClean="0">
                <a:ln>
                  <a:noFill/>
                </a:ln>
                <a:solidFill>
                  <a:schemeClr val="tx1"/>
                </a:solidFill>
                <a:effectLst/>
                <a:uLnTx/>
                <a:uFillTx/>
                <a:latin typeface="+mn-lt"/>
                <a:ea typeface="+mn-ea"/>
                <a:cs typeface="Arial" charset="0"/>
              </a:rPr>
              <a:t> how do you differentiate across ELP levels?</a:t>
            </a:r>
            <a:endPar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In </a:t>
            </a: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all situations discuss</a:t>
            </a:r>
            <a:r>
              <a:rPr kumimoji="0" lang="en-US" sz="2000" b="1" i="0"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ways to develop </a:t>
            </a:r>
            <a:r>
              <a:rPr kumimoji="0" lang="en-US" sz="2000" b="1"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common planning time since it is essential to communicate goals and objectives.            </a:t>
            </a:r>
            <a:r>
              <a:rPr kumimoji="0" lang="en-US" sz="1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Chunk </a:t>
            </a:r>
            <a:r>
              <a:rPr kumimoji="0" lang="en-US" sz="1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&amp; chew</a:t>
            </a:r>
            <a:endParaRPr kumimoji="0" lang="en-US" sz="14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8"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a:ln>
            <a:noFill/>
          </a:ln>
        </p:spPr>
        <p:txBody>
          <a:bodyPr/>
          <a:lstStyle/>
          <a:p>
            <a:pPr>
              <a:defRPr/>
            </a:pPr>
            <a:r>
              <a:rPr lang="en-US" sz="4000" dirty="0" smtClean="0">
                <a:effectLst>
                  <a:outerShdw blurRad="38100" dist="38100" dir="2700000" algn="tl">
                    <a:srgbClr val="000000">
                      <a:alpha val="43137"/>
                    </a:srgbClr>
                  </a:outerShdw>
                </a:effectLst>
              </a:rPr>
              <a:t>Integrated Language Curriculum</a:t>
            </a:r>
            <a:endParaRPr lang="en-US" sz="4000"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304800" y="1600200"/>
          <a:ext cx="8382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0" name="TextBox 4"/>
          <p:cNvSpPr txBox="1">
            <a:spLocks noChangeArrowheads="1"/>
          </p:cNvSpPr>
          <p:nvPr/>
        </p:nvSpPr>
        <p:spPr bwMode="auto">
          <a:xfrm>
            <a:off x="4724400" y="4419600"/>
            <a:ext cx="152400" cy="369888"/>
          </a:xfrm>
          <a:prstGeom prst="rect">
            <a:avLst/>
          </a:prstGeom>
          <a:noFill/>
          <a:ln w="9525">
            <a:noFill/>
            <a:miter lim="800000"/>
            <a:headEnd/>
            <a:tailEnd/>
          </a:ln>
        </p:spPr>
        <p:txBody>
          <a:bodyPr>
            <a:spAutoFit/>
          </a:bodyPr>
          <a:lstStyle/>
          <a:p>
            <a:endParaRPr lang="en-US"/>
          </a:p>
        </p:txBody>
      </p:sp>
      <p:sp>
        <p:nvSpPr>
          <p:cNvPr id="14341" name="TextBox 5"/>
          <p:cNvSpPr txBox="1">
            <a:spLocks noChangeArrowheads="1"/>
          </p:cNvSpPr>
          <p:nvPr/>
        </p:nvSpPr>
        <p:spPr bwMode="auto">
          <a:xfrm>
            <a:off x="4191000" y="4343400"/>
            <a:ext cx="1371600" cy="1077913"/>
          </a:xfrm>
          <a:prstGeom prst="rect">
            <a:avLst/>
          </a:prstGeom>
          <a:noFill/>
          <a:ln w="9525">
            <a:noFill/>
            <a:miter lim="800000"/>
            <a:headEnd/>
            <a:tailEnd/>
          </a:ln>
        </p:spPr>
        <p:txBody>
          <a:bodyPr>
            <a:spAutoFit/>
          </a:bodyPr>
          <a:lstStyle/>
          <a:p>
            <a:r>
              <a:rPr lang="en-US" sz="1600" b="1"/>
              <a:t>Determine acceptable evidence of learning.</a:t>
            </a:r>
          </a:p>
        </p:txBody>
      </p:sp>
      <p:pic>
        <p:nvPicPr>
          <p:cNvPr id="7" name="Picture 15" descr="wida_logo"/>
          <p:cNvPicPr>
            <a:picLocks noChangeAspect="1" noChangeArrowheads="1"/>
          </p:cNvPicPr>
          <p:nvPr/>
        </p:nvPicPr>
        <p:blipFill>
          <a:blip r:embed="rId7"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WIDA Standards </a:t>
            </a:r>
            <a:endParaRPr lang="en-US" dirty="0"/>
          </a:p>
        </p:txBody>
      </p:sp>
      <p:sp>
        <p:nvSpPr>
          <p:cNvPr id="5" name="Rectangle 5"/>
          <p:cNvSpPr>
            <a:spLocks noGrp="1" noChangeArrowheads="1"/>
          </p:cNvSpPr>
          <p:nvPr>
            <p:ph idx="1"/>
          </p:nvPr>
        </p:nvSpPr>
        <p:spPr bwMode="auto">
          <a:xfrm>
            <a:off x="457200" y="1066800"/>
            <a:ext cx="8229600" cy="5059363"/>
          </a:xfrm>
          <a:prstGeom prst="rect">
            <a:avLst/>
          </a:prstGeom>
          <a:noFill/>
          <a:ln w="9525" algn="ctr">
            <a:solidFill>
              <a:schemeClr val="accent1"/>
            </a:solidFill>
            <a:miter lim="800000"/>
            <a:headEnd/>
            <a:tailEnd/>
          </a:ln>
        </p:spPr>
        <p:txBody>
          <a:bodyPr wrap="square">
            <a:spAutoFit/>
          </a:bodyPr>
          <a:lstStyle/>
          <a:p>
            <a:pPr marL="342900" indent="-342900">
              <a:buFontTx/>
              <a:buAutoNum type="arabicPeriod"/>
            </a:pPr>
            <a:r>
              <a:rPr lang="en-US" sz="2000" b="1" dirty="0">
                <a:latin typeface="Times New Roman" pitchFamily="18" charset="0"/>
              </a:rPr>
              <a:t>ELLs communicate in English for social and instructional purposes within the school setting. </a:t>
            </a:r>
            <a:r>
              <a:rPr lang="en-US" sz="2000" b="1" dirty="0" smtClean="0">
                <a:latin typeface="Times New Roman" pitchFamily="18" charset="0"/>
              </a:rPr>
              <a:t>(SIL)</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Language Arts. </a:t>
            </a:r>
            <a:r>
              <a:rPr lang="en-US" sz="2000" b="1" dirty="0" smtClean="0">
                <a:latin typeface="Times New Roman" pitchFamily="18" charset="0"/>
              </a:rPr>
              <a:t>(</a:t>
            </a:r>
            <a:r>
              <a:rPr lang="en-US" sz="2000" b="1" dirty="0" err="1" smtClean="0">
                <a:latin typeface="Times New Roman" pitchFamily="18" charset="0"/>
              </a:rPr>
              <a:t>LoLa</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Mathematics. </a:t>
            </a:r>
            <a:r>
              <a:rPr lang="en-US" sz="2000" b="1" dirty="0" smtClean="0">
                <a:latin typeface="Times New Roman" pitchFamily="18" charset="0"/>
              </a:rPr>
              <a:t>(</a:t>
            </a:r>
            <a:r>
              <a:rPr lang="en-US" sz="2000" b="1" dirty="0" err="1" smtClean="0">
                <a:latin typeface="Times New Roman" pitchFamily="18" charset="0"/>
              </a:rPr>
              <a:t>LoMa</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u="sng"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Science. </a:t>
            </a:r>
            <a:r>
              <a:rPr lang="en-US" sz="2000" b="1" dirty="0" smtClean="0">
                <a:latin typeface="Times New Roman" pitchFamily="18" charset="0"/>
              </a:rPr>
              <a:t>(</a:t>
            </a:r>
            <a:r>
              <a:rPr lang="en-US" sz="2000" b="1" dirty="0" err="1" smtClean="0">
                <a:latin typeface="Times New Roman" pitchFamily="18" charset="0"/>
              </a:rPr>
              <a:t>LoSc</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Social Studies</a:t>
            </a:r>
            <a:r>
              <a:rPr lang="en-US" sz="2000" b="1" dirty="0" smtClean="0">
                <a:latin typeface="Calibri" pitchFamily="34" charset="0"/>
              </a:rPr>
              <a:t>. (</a:t>
            </a:r>
            <a:r>
              <a:rPr lang="en-US" sz="2000" b="1" dirty="0" err="1" smtClean="0">
                <a:latin typeface="Times New Roman" pitchFamily="18" charset="0"/>
                <a:cs typeface="Times New Roman" pitchFamily="18" charset="0"/>
              </a:rPr>
              <a:t>LoSS</a:t>
            </a:r>
            <a:r>
              <a:rPr lang="en-US" sz="2000" b="1" dirty="0" smtClean="0">
                <a:latin typeface="Times New Roman" pitchFamily="18" charset="0"/>
                <a:cs typeface="Times New Roman" pitchFamily="18" charset="0"/>
              </a:rPr>
              <a:t>)</a:t>
            </a:r>
            <a:r>
              <a:rPr lang="en-US" sz="2000" b="1" dirty="0" smtClean="0">
                <a:latin typeface="Calibri" pitchFamily="34" charset="0"/>
              </a:rPr>
              <a:t> </a:t>
            </a:r>
            <a:endParaRPr lang="en-US" sz="2000" b="1" dirty="0">
              <a:latin typeface="Calibri" pitchFamily="34" charset="0"/>
            </a:endParaRPr>
          </a:p>
        </p:txBody>
      </p:sp>
      <p:pic>
        <p:nvPicPr>
          <p:cNvPr id="6"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90600"/>
          </a:xfrm>
        </p:spPr>
        <p:txBody>
          <a:bodyPr>
            <a:noAutofit/>
          </a:bodyPr>
          <a:lstStyle/>
          <a:p>
            <a:pPr algn="ctr">
              <a:defRPr/>
            </a:pPr>
            <a:r>
              <a:rPr lang="en-US" sz="3600" dirty="0" smtClean="0">
                <a:effectLst>
                  <a:outerShdw blurRad="38100" dist="38100" dir="2700000" algn="tl">
                    <a:srgbClr val="000000">
                      <a:alpha val="43137"/>
                    </a:srgbClr>
                  </a:outerShdw>
                </a:effectLst>
              </a:rPr>
              <a:t>Planning Process: </a:t>
            </a:r>
            <a:br>
              <a:rPr lang="en-US" sz="3600"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Unpack the Standards</a:t>
            </a:r>
            <a:endParaRPr lang="en-US" sz="3600" dirty="0">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5" descr="wida_logo"/>
          <p:cNvPicPr>
            <a:picLocks noChangeAspect="1" noChangeArrowheads="1"/>
          </p:cNvPicPr>
          <p:nvPr/>
        </p:nvPicPr>
        <p:blipFill>
          <a:blip r:embed="rId7"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9" name="Content Placeholder 5"/>
          <p:cNvSpPr>
            <a:spLocks noGrp="1"/>
          </p:cNvSpPr>
          <p:nvPr>
            <p:ph idx="1"/>
          </p:nvPr>
        </p:nvSpPr>
        <p:spPr/>
        <p:txBody>
          <a:bodyPr/>
          <a:lstStyle/>
          <a:p>
            <a:pPr eaLnBrk="1" hangingPunct="1">
              <a:buFont typeface="Arial" charset="0"/>
              <a:buNone/>
            </a:pPr>
            <a:r>
              <a:rPr lang="en-US" b="1" smtClean="0"/>
              <a:t>Academic Language</a:t>
            </a:r>
          </a:p>
          <a:p>
            <a:pPr eaLnBrk="1" hangingPunct="1"/>
            <a:r>
              <a:rPr lang="en-US" smtClean="0"/>
              <a:t>Quick write: What constitutes academic language?</a:t>
            </a:r>
          </a:p>
          <a:p>
            <a:pPr eaLnBrk="1" hangingPunct="1"/>
            <a:endParaRPr lang="en-US" smtClean="0"/>
          </a:p>
        </p:txBody>
      </p:sp>
      <p:pic>
        <p:nvPicPr>
          <p:cNvPr id="1026" name="Picture 2" descr="C:\Users\Public\Pictures\10216566.jpg"/>
          <p:cNvPicPr>
            <a:picLocks noChangeAspect="1" noChangeArrowheads="1"/>
          </p:cNvPicPr>
          <p:nvPr/>
        </p:nvPicPr>
        <p:blipFill>
          <a:blip r:embed="rId8" cstate="print"/>
          <a:srcRect/>
          <a:stretch>
            <a:fillRect/>
          </a:stretch>
        </p:blipFill>
        <p:spPr bwMode="auto">
          <a:xfrm>
            <a:off x="4495800" y="2819400"/>
            <a:ext cx="2618661" cy="3582292"/>
          </a:xfrm>
          <a:prstGeom prst="rect">
            <a:avLst/>
          </a:prstGeom>
          <a:noFill/>
        </p:spPr>
      </p:pic>
      <p:pic>
        <p:nvPicPr>
          <p:cNvPr id="6" name="Picture 15" descr="wida_logo"/>
          <p:cNvPicPr>
            <a:picLocks noChangeAspect="1" noChangeArrowheads="1"/>
          </p:cNvPicPr>
          <p:nvPr/>
        </p:nvPicPr>
        <p:blipFill>
          <a:blip r:embed="rId9"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z="5400" b="1" smtClean="0"/>
              <a:t>Activity</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defRPr/>
            </a:pPr>
            <a:r>
              <a:rPr lang="en-US" dirty="0" smtClean="0"/>
              <a:t>Turn to a partner. Decide who will be A and who will be B.</a:t>
            </a:r>
          </a:p>
          <a:p>
            <a:pPr eaLnBrk="1" fontAlgn="auto" hangingPunct="1">
              <a:spcAft>
                <a:spcPts val="0"/>
              </a:spcAft>
              <a:defRPr/>
            </a:pPr>
            <a:r>
              <a:rPr lang="en-US" dirty="0" smtClean="0"/>
              <a:t>Start with person A and tell person B why you like or dislike oranges</a:t>
            </a:r>
          </a:p>
          <a:p>
            <a:pPr eaLnBrk="1" fontAlgn="auto" hangingPunct="1">
              <a:spcAft>
                <a:spcPts val="0"/>
              </a:spcAft>
              <a:defRPr/>
            </a:pPr>
            <a:r>
              <a:rPr lang="en-US" dirty="0" smtClean="0"/>
              <a:t>Start with person B and describe an orange to person A as if you were a mathematician.</a:t>
            </a:r>
          </a:p>
          <a:p>
            <a:pPr eaLnBrk="1" fontAlgn="auto" hangingPunct="1">
              <a:spcAft>
                <a:spcPts val="0"/>
              </a:spcAft>
              <a:defRPr/>
            </a:pPr>
            <a:r>
              <a:rPr lang="en-US" dirty="0" smtClean="0"/>
              <a:t>Start with person A and describe an orange to person B as if you were a scientist. </a:t>
            </a:r>
          </a:p>
          <a:p>
            <a:pPr eaLnBrk="1" fontAlgn="auto" hangingPunct="1">
              <a:spcAft>
                <a:spcPts val="0"/>
              </a:spcAft>
              <a:defRPr/>
            </a:pPr>
            <a:r>
              <a:rPr lang="en-US" dirty="0" smtClean="0"/>
              <a:t>Start with person B and describe an orange to person A as if you were a historian/economist.</a:t>
            </a:r>
          </a:p>
          <a:p>
            <a:pPr eaLnBrk="1" fontAlgn="auto" hangingPunct="1">
              <a:spcAft>
                <a:spcPts val="0"/>
              </a:spcAft>
              <a:defRPr/>
            </a:pPr>
            <a:endParaRPr lang="en-US" dirty="0" smtClean="0"/>
          </a:p>
          <a:p>
            <a:pPr eaLnBrk="1" fontAlgn="auto" hangingPunct="1">
              <a:spcAft>
                <a:spcPts val="0"/>
              </a:spcAft>
              <a:defRPr/>
            </a:pPr>
            <a:endParaRPr lang="en-US" dirty="0" smtClean="0"/>
          </a:p>
          <a:p>
            <a:pPr eaLnBrk="1" fontAlgn="auto" hangingPunct="1">
              <a:spcAft>
                <a:spcPts val="0"/>
              </a:spcAft>
              <a:defRPr/>
            </a:pPr>
            <a:endParaRPr lang="en-US" dirty="0" smtClean="0"/>
          </a:p>
        </p:txBody>
      </p:sp>
      <p:pic>
        <p:nvPicPr>
          <p:cNvPr id="20484" name="Picture 2" descr="C:\Users\Babted\AppData\Local\Microsoft\Windows\Temporary Internet Files\Content.IE5\MYP7CNK5\MC900441720[1].png"/>
          <p:cNvPicPr>
            <a:picLocks noChangeAspect="1" noChangeArrowheads="1"/>
          </p:cNvPicPr>
          <p:nvPr/>
        </p:nvPicPr>
        <p:blipFill>
          <a:blip r:embed="rId3" cstate="print"/>
          <a:srcRect/>
          <a:stretch>
            <a:fillRect/>
          </a:stretch>
        </p:blipFill>
        <p:spPr bwMode="auto">
          <a:xfrm>
            <a:off x="6172200" y="152400"/>
            <a:ext cx="1676400" cy="1371600"/>
          </a:xfrm>
          <a:prstGeom prst="rect">
            <a:avLst/>
          </a:prstGeom>
          <a:noFill/>
          <a:ln w="9525">
            <a:noFill/>
            <a:miter lim="800000"/>
            <a:headEnd/>
            <a:tailEnd/>
          </a:ln>
        </p:spPr>
      </p:pic>
      <p:pic>
        <p:nvPicPr>
          <p:cNvPr id="6"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52400" y="0"/>
            <a:ext cx="8229600" cy="990600"/>
          </a:xfrm>
          <a:noFill/>
          <a:ln>
            <a:solidFill>
              <a:schemeClr val="accent1"/>
            </a:solidFill>
          </a:ln>
        </p:spPr>
        <p:txBody>
          <a:bodyPr/>
          <a:lstStyle/>
          <a:p>
            <a:pPr eaLnBrk="1" hangingPunct="1"/>
            <a:r>
              <a:rPr lang="en-US" dirty="0" smtClean="0"/>
              <a:t>Acknowledgements</a:t>
            </a:r>
          </a:p>
        </p:txBody>
      </p:sp>
      <p:sp>
        <p:nvSpPr>
          <p:cNvPr id="3075" name="Content Placeholder 2"/>
          <p:cNvSpPr>
            <a:spLocks noGrp="1"/>
          </p:cNvSpPr>
          <p:nvPr>
            <p:ph idx="1"/>
          </p:nvPr>
        </p:nvSpPr>
        <p:spPr>
          <a:xfrm>
            <a:off x="457200" y="1600200"/>
            <a:ext cx="8229600" cy="5105400"/>
          </a:xfrm>
        </p:spPr>
        <p:txBody>
          <a:bodyPr/>
          <a:lstStyle/>
          <a:p>
            <a:pPr eaLnBrk="1" hangingPunct="1"/>
            <a:r>
              <a:rPr lang="en-US" dirty="0" smtClean="0"/>
              <a:t>NJDOE: Office of Student Achievement and Accountability</a:t>
            </a:r>
          </a:p>
          <a:p>
            <a:pPr lvl="1" eaLnBrk="1" hangingPunct="1">
              <a:buFont typeface="Wingdings" pitchFamily="2" charset="2"/>
              <a:buChar char="v"/>
            </a:pPr>
            <a:r>
              <a:rPr lang="en-US" dirty="0" smtClean="0"/>
              <a:t>Ms. Raquel Sinai, Bilingual Education Coordinator </a:t>
            </a:r>
          </a:p>
          <a:p>
            <a:pPr lvl="1" eaLnBrk="1" hangingPunct="1">
              <a:buFont typeface="Wingdings" pitchFamily="2" charset="2"/>
              <a:buChar char="v"/>
            </a:pPr>
            <a:r>
              <a:rPr lang="en-US" dirty="0" smtClean="0"/>
              <a:t>Ms. Lori </a:t>
            </a:r>
            <a:r>
              <a:rPr lang="en-US" dirty="0" err="1" smtClean="0"/>
              <a:t>Ramella</a:t>
            </a:r>
            <a:r>
              <a:rPr lang="en-US" dirty="0" smtClean="0"/>
              <a:t> &amp; Ms. Ericka Reed, </a:t>
            </a:r>
          </a:p>
          <a:p>
            <a:pPr lvl="2" eaLnBrk="1" hangingPunct="1">
              <a:buNone/>
            </a:pPr>
            <a:r>
              <a:rPr lang="en-US" dirty="0" smtClean="0"/>
              <a:t>Bilingual/ESL Educational Specialists </a:t>
            </a:r>
          </a:p>
          <a:p>
            <a:pPr eaLnBrk="1" hangingPunct="1"/>
            <a:r>
              <a:rPr lang="en-US" sz="2400" dirty="0" smtClean="0"/>
              <a:t>WIDA Consortium</a:t>
            </a:r>
          </a:p>
          <a:p>
            <a:pPr eaLnBrk="1" hangingPunct="1"/>
            <a:r>
              <a:rPr lang="en-US" sz="2400" u="sng" dirty="0" smtClean="0"/>
              <a:t>Local Districts</a:t>
            </a:r>
            <a:r>
              <a:rPr lang="en-US" sz="2400" dirty="0" smtClean="0"/>
              <a:t>: Absecon, Atlantic City, Clifton, Freehold Regional High School, Howell Township, Linden, Lumberton, Newark, Oaklyn, Paterson, Perth Amboy,  River Edge, Roselle, West Orange</a:t>
            </a:r>
          </a:p>
        </p:txBody>
      </p:sp>
      <p:pic>
        <p:nvPicPr>
          <p:cNvPr id="3076" name="Picture 4" descr="C:\Users\Babted\AppData\Local\Microsoft\Windows\Temporary Internet Files\Content.IE5\A4O8ZKW9\MP900402446[1].jpg"/>
          <p:cNvPicPr>
            <a:picLocks noChangeAspect="1" noChangeArrowheads="1"/>
          </p:cNvPicPr>
          <p:nvPr/>
        </p:nvPicPr>
        <p:blipFill>
          <a:blip r:embed="rId3" cstate="print"/>
          <a:srcRect/>
          <a:stretch>
            <a:fillRect/>
          </a:stretch>
        </p:blipFill>
        <p:spPr bwMode="auto">
          <a:xfrm>
            <a:off x="6705600" y="3200400"/>
            <a:ext cx="1639332" cy="1447800"/>
          </a:xfrm>
          <a:prstGeom prst="rect">
            <a:avLst/>
          </a:prstGeom>
          <a:noFill/>
          <a:ln w="9525">
            <a:noFill/>
            <a:miter lim="800000"/>
            <a:headEnd/>
            <a:tailEnd/>
          </a:ln>
        </p:spPr>
      </p:pic>
      <p:pic>
        <p:nvPicPr>
          <p:cNvPr id="6" name="Picture 15" descr="wida_logo"/>
          <p:cNvPicPr>
            <a:picLocks noChangeAspect="1" noChangeArrowheads="1"/>
          </p:cNvPicPr>
          <p:nvPr/>
        </p:nvPicPr>
        <p:blipFill>
          <a:blip r:embed="rId4" cstate="print"/>
          <a:srcRect/>
          <a:stretch>
            <a:fillRect/>
          </a:stretch>
        </p:blipFill>
        <p:spPr bwMode="auto">
          <a:xfrm>
            <a:off x="7772400" y="6096000"/>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rPr>
              <a:t>Academic Language and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WIDA standards</a:t>
            </a:r>
            <a:endParaRPr lang="en-US"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295400"/>
          <a:ext cx="82296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TextBox 4"/>
          <p:cNvSpPr txBox="1">
            <a:spLocks noChangeArrowheads="1"/>
          </p:cNvSpPr>
          <p:nvPr/>
        </p:nvSpPr>
        <p:spPr bwMode="auto">
          <a:xfrm>
            <a:off x="762000" y="4876800"/>
            <a:ext cx="2286000" cy="369888"/>
          </a:xfrm>
          <a:prstGeom prst="rect">
            <a:avLst/>
          </a:prstGeom>
          <a:noFill/>
          <a:ln w="9525">
            <a:noFill/>
            <a:miter lim="800000"/>
            <a:headEnd/>
            <a:tailEnd/>
          </a:ln>
        </p:spPr>
        <p:txBody>
          <a:bodyPr>
            <a:spAutoFit/>
          </a:bodyPr>
          <a:lstStyle/>
          <a:p>
            <a:r>
              <a:rPr lang="en-US"/>
              <a:t>Dutro &amp; Moran, 2003</a:t>
            </a:r>
          </a:p>
        </p:txBody>
      </p:sp>
      <p:pic>
        <p:nvPicPr>
          <p:cNvPr id="6" name="Picture 15" descr="wida_logo"/>
          <p:cNvPicPr>
            <a:picLocks noChangeAspect="1" noChangeArrowheads="1"/>
          </p:cNvPicPr>
          <p:nvPr/>
        </p:nvPicPr>
        <p:blipFill>
          <a:blip r:embed="rId8"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bjf\AppData\Local\Microsoft\Windows\Temporary Internet Files\Content.IE5\WBV68TJA\MC900233824[1].wmf"/>
          <p:cNvPicPr>
            <a:picLocks noChangeAspect="1" noChangeArrowheads="1"/>
          </p:cNvPicPr>
          <p:nvPr/>
        </p:nvPicPr>
        <p:blipFill>
          <a:blip r:embed="rId3" cstate="print">
            <a:lum bright="9000"/>
          </a:blip>
          <a:srcRect/>
          <a:stretch>
            <a:fillRect/>
          </a:stretch>
        </p:blipFill>
        <p:spPr bwMode="auto">
          <a:xfrm>
            <a:off x="304800" y="1219200"/>
            <a:ext cx="5257800" cy="5029200"/>
          </a:xfrm>
          <a:prstGeom prst="rect">
            <a:avLst/>
          </a:prstGeom>
          <a:noFill/>
        </p:spPr>
      </p:pic>
      <p:sp>
        <p:nvSpPr>
          <p:cNvPr id="2" name="Title 1"/>
          <p:cNvSpPr>
            <a:spLocks noGrp="1"/>
          </p:cNvSpPr>
          <p:nvPr>
            <p:ph type="title"/>
          </p:nvPr>
        </p:nvSpPr>
        <p:spPr>
          <a:xfrm>
            <a:off x="381000" y="-76200"/>
            <a:ext cx="8534400" cy="1143000"/>
          </a:xfrm>
          <a:ln>
            <a:noFill/>
          </a:ln>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Components of Academic Language</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Isosceles Triangle 7" hidden="1"/>
          <p:cNvSpPr/>
          <p:nvPr/>
        </p:nvSpPr>
        <p:spPr>
          <a:xfrm flipH="1" flipV="1">
            <a:off x="2772726" y="3886208"/>
            <a:ext cx="880114" cy="380982"/>
          </a:xfrm>
          <a:prstGeom prst="triangl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8"/>
          <p:cNvSpPr/>
          <p:nvPr/>
        </p:nvSpPr>
        <p:spPr>
          <a:xfrm>
            <a:off x="5029200" y="1752600"/>
            <a:ext cx="3615690" cy="1316771"/>
          </a:xfrm>
          <a:custGeom>
            <a:avLst/>
            <a:gdLst>
              <a:gd name="connsiteX0" fmla="*/ 0 w 3615690"/>
              <a:gd name="connsiteY0" fmla="*/ 219466 h 1316771"/>
              <a:gd name="connsiteX1" fmla="*/ 64280 w 3615690"/>
              <a:gd name="connsiteY1" fmla="*/ 64280 h 1316771"/>
              <a:gd name="connsiteX2" fmla="*/ 219466 w 3615690"/>
              <a:gd name="connsiteY2" fmla="*/ 0 h 1316771"/>
              <a:gd name="connsiteX3" fmla="*/ 3396224 w 3615690"/>
              <a:gd name="connsiteY3" fmla="*/ 0 h 1316771"/>
              <a:gd name="connsiteX4" fmla="*/ 3551410 w 3615690"/>
              <a:gd name="connsiteY4" fmla="*/ 64280 h 1316771"/>
              <a:gd name="connsiteX5" fmla="*/ 3615690 w 3615690"/>
              <a:gd name="connsiteY5" fmla="*/ 219466 h 1316771"/>
              <a:gd name="connsiteX6" fmla="*/ 3615690 w 3615690"/>
              <a:gd name="connsiteY6" fmla="*/ 1097305 h 1316771"/>
              <a:gd name="connsiteX7" fmla="*/ 3551410 w 3615690"/>
              <a:gd name="connsiteY7" fmla="*/ 1252491 h 1316771"/>
              <a:gd name="connsiteX8" fmla="*/ 3396224 w 3615690"/>
              <a:gd name="connsiteY8" fmla="*/ 1316771 h 1316771"/>
              <a:gd name="connsiteX9" fmla="*/ 219466 w 3615690"/>
              <a:gd name="connsiteY9" fmla="*/ 1316771 h 1316771"/>
              <a:gd name="connsiteX10" fmla="*/ 64280 w 3615690"/>
              <a:gd name="connsiteY10" fmla="*/ 1252491 h 1316771"/>
              <a:gd name="connsiteX11" fmla="*/ 0 w 3615690"/>
              <a:gd name="connsiteY11" fmla="*/ 1097305 h 1316771"/>
              <a:gd name="connsiteX12" fmla="*/ 0 w 3615690"/>
              <a:gd name="connsiteY12" fmla="*/ 219466 h 131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15690" h="1316771">
                <a:moveTo>
                  <a:pt x="0" y="219466"/>
                </a:moveTo>
                <a:cubicBezTo>
                  <a:pt x="0" y="161260"/>
                  <a:pt x="23122" y="105438"/>
                  <a:pt x="64280" y="64280"/>
                </a:cubicBezTo>
                <a:cubicBezTo>
                  <a:pt x="105438" y="23122"/>
                  <a:pt x="161260" y="0"/>
                  <a:pt x="219466" y="0"/>
                </a:cubicBezTo>
                <a:lnTo>
                  <a:pt x="3396224" y="0"/>
                </a:lnTo>
                <a:cubicBezTo>
                  <a:pt x="3454430" y="0"/>
                  <a:pt x="3510252" y="23122"/>
                  <a:pt x="3551410" y="64280"/>
                </a:cubicBezTo>
                <a:cubicBezTo>
                  <a:pt x="3592568" y="105438"/>
                  <a:pt x="3615690" y="161260"/>
                  <a:pt x="3615690" y="219466"/>
                </a:cubicBezTo>
                <a:lnTo>
                  <a:pt x="3615690" y="1097305"/>
                </a:lnTo>
                <a:cubicBezTo>
                  <a:pt x="3615690" y="1155511"/>
                  <a:pt x="3592568" y="1211333"/>
                  <a:pt x="3551410" y="1252491"/>
                </a:cubicBezTo>
                <a:cubicBezTo>
                  <a:pt x="3510252" y="1293649"/>
                  <a:pt x="3454430" y="1316771"/>
                  <a:pt x="3396224" y="1316771"/>
                </a:cubicBezTo>
                <a:lnTo>
                  <a:pt x="219466" y="1316771"/>
                </a:lnTo>
                <a:cubicBezTo>
                  <a:pt x="161260" y="1316771"/>
                  <a:pt x="105438" y="1293649"/>
                  <a:pt x="64280" y="1252491"/>
                </a:cubicBezTo>
                <a:cubicBezTo>
                  <a:pt x="23122" y="1211333"/>
                  <a:pt x="0" y="1155511"/>
                  <a:pt x="0" y="1097305"/>
                </a:cubicBezTo>
                <a:lnTo>
                  <a:pt x="0" y="21946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3339" tIns="163339" rIns="163339" bIns="163339" numCol="1" spcCol="1270" anchor="ctr" anchorCtr="0">
            <a:noAutofit/>
          </a:bodyPr>
          <a:lstStyle/>
          <a:p>
            <a:pPr lvl="0" algn="ctr" defTabSz="1155700">
              <a:lnSpc>
                <a:spcPct val="90000"/>
              </a:lnSpc>
              <a:spcBef>
                <a:spcPct val="0"/>
              </a:spcBef>
              <a:spcAft>
                <a:spcPct val="35000"/>
              </a:spcAft>
            </a:pPr>
            <a:r>
              <a:rPr lang="en-US" sz="2600" kern="1200" dirty="0" smtClean="0"/>
              <a:t>Bricks: </a:t>
            </a:r>
            <a:r>
              <a:rPr lang="en-US" sz="2600" b="1" kern="1200" dirty="0" smtClean="0"/>
              <a:t>vocabulary</a:t>
            </a:r>
            <a:endParaRPr lang="en-US" sz="2600" b="1" kern="1200" dirty="0"/>
          </a:p>
        </p:txBody>
      </p:sp>
      <p:sp>
        <p:nvSpPr>
          <p:cNvPr id="10" name="Freeform 9"/>
          <p:cNvSpPr/>
          <p:nvPr/>
        </p:nvSpPr>
        <p:spPr>
          <a:xfrm>
            <a:off x="5029200" y="3200400"/>
            <a:ext cx="3615690" cy="1316771"/>
          </a:xfrm>
          <a:custGeom>
            <a:avLst/>
            <a:gdLst>
              <a:gd name="connsiteX0" fmla="*/ 0 w 3615690"/>
              <a:gd name="connsiteY0" fmla="*/ 219466 h 1316771"/>
              <a:gd name="connsiteX1" fmla="*/ 64280 w 3615690"/>
              <a:gd name="connsiteY1" fmla="*/ 64280 h 1316771"/>
              <a:gd name="connsiteX2" fmla="*/ 219466 w 3615690"/>
              <a:gd name="connsiteY2" fmla="*/ 0 h 1316771"/>
              <a:gd name="connsiteX3" fmla="*/ 3396224 w 3615690"/>
              <a:gd name="connsiteY3" fmla="*/ 0 h 1316771"/>
              <a:gd name="connsiteX4" fmla="*/ 3551410 w 3615690"/>
              <a:gd name="connsiteY4" fmla="*/ 64280 h 1316771"/>
              <a:gd name="connsiteX5" fmla="*/ 3615690 w 3615690"/>
              <a:gd name="connsiteY5" fmla="*/ 219466 h 1316771"/>
              <a:gd name="connsiteX6" fmla="*/ 3615690 w 3615690"/>
              <a:gd name="connsiteY6" fmla="*/ 1097305 h 1316771"/>
              <a:gd name="connsiteX7" fmla="*/ 3551410 w 3615690"/>
              <a:gd name="connsiteY7" fmla="*/ 1252491 h 1316771"/>
              <a:gd name="connsiteX8" fmla="*/ 3396224 w 3615690"/>
              <a:gd name="connsiteY8" fmla="*/ 1316771 h 1316771"/>
              <a:gd name="connsiteX9" fmla="*/ 219466 w 3615690"/>
              <a:gd name="connsiteY9" fmla="*/ 1316771 h 1316771"/>
              <a:gd name="connsiteX10" fmla="*/ 64280 w 3615690"/>
              <a:gd name="connsiteY10" fmla="*/ 1252491 h 1316771"/>
              <a:gd name="connsiteX11" fmla="*/ 0 w 3615690"/>
              <a:gd name="connsiteY11" fmla="*/ 1097305 h 1316771"/>
              <a:gd name="connsiteX12" fmla="*/ 0 w 3615690"/>
              <a:gd name="connsiteY12" fmla="*/ 219466 h 131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15690" h="1316771">
                <a:moveTo>
                  <a:pt x="0" y="219466"/>
                </a:moveTo>
                <a:cubicBezTo>
                  <a:pt x="0" y="161260"/>
                  <a:pt x="23122" y="105438"/>
                  <a:pt x="64280" y="64280"/>
                </a:cubicBezTo>
                <a:cubicBezTo>
                  <a:pt x="105438" y="23122"/>
                  <a:pt x="161260" y="0"/>
                  <a:pt x="219466" y="0"/>
                </a:cubicBezTo>
                <a:lnTo>
                  <a:pt x="3396224" y="0"/>
                </a:lnTo>
                <a:cubicBezTo>
                  <a:pt x="3454430" y="0"/>
                  <a:pt x="3510252" y="23122"/>
                  <a:pt x="3551410" y="64280"/>
                </a:cubicBezTo>
                <a:cubicBezTo>
                  <a:pt x="3592568" y="105438"/>
                  <a:pt x="3615690" y="161260"/>
                  <a:pt x="3615690" y="219466"/>
                </a:cubicBezTo>
                <a:lnTo>
                  <a:pt x="3615690" y="1097305"/>
                </a:lnTo>
                <a:cubicBezTo>
                  <a:pt x="3615690" y="1155511"/>
                  <a:pt x="3592568" y="1211333"/>
                  <a:pt x="3551410" y="1252491"/>
                </a:cubicBezTo>
                <a:cubicBezTo>
                  <a:pt x="3510252" y="1293649"/>
                  <a:pt x="3454430" y="1316771"/>
                  <a:pt x="3396224" y="1316771"/>
                </a:cubicBezTo>
                <a:lnTo>
                  <a:pt x="219466" y="1316771"/>
                </a:lnTo>
                <a:cubicBezTo>
                  <a:pt x="161260" y="1316771"/>
                  <a:pt x="105438" y="1293649"/>
                  <a:pt x="64280" y="1252491"/>
                </a:cubicBezTo>
                <a:cubicBezTo>
                  <a:pt x="23122" y="1211333"/>
                  <a:pt x="0" y="1155511"/>
                  <a:pt x="0" y="1097305"/>
                </a:cubicBezTo>
                <a:lnTo>
                  <a:pt x="0" y="21946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3339" tIns="163339" rIns="163339" bIns="163339" numCol="1" spcCol="1270" anchor="ctr" anchorCtr="0">
            <a:noAutofit/>
          </a:bodyPr>
          <a:lstStyle/>
          <a:p>
            <a:pPr lvl="0" algn="ctr" defTabSz="1155700">
              <a:lnSpc>
                <a:spcPct val="90000"/>
              </a:lnSpc>
              <a:spcBef>
                <a:spcPct val="0"/>
              </a:spcBef>
              <a:spcAft>
                <a:spcPct val="35000"/>
              </a:spcAft>
            </a:pPr>
            <a:r>
              <a:rPr lang="en-US" sz="2600" kern="1200" dirty="0" smtClean="0"/>
              <a:t>Mortar: Grammar/syntax/</a:t>
            </a:r>
            <a:r>
              <a:rPr lang="en-US" sz="2600" b="1" kern="1200" dirty="0" smtClean="0"/>
              <a:t>form</a:t>
            </a:r>
            <a:endParaRPr lang="en-US" sz="2600" b="1" kern="1200" dirty="0"/>
          </a:p>
        </p:txBody>
      </p:sp>
      <p:sp>
        <p:nvSpPr>
          <p:cNvPr id="11" name="Freeform 10"/>
          <p:cNvSpPr/>
          <p:nvPr/>
        </p:nvSpPr>
        <p:spPr>
          <a:xfrm>
            <a:off x="5029200" y="4724400"/>
            <a:ext cx="3615690" cy="1316771"/>
          </a:xfrm>
          <a:custGeom>
            <a:avLst/>
            <a:gdLst>
              <a:gd name="connsiteX0" fmla="*/ 0 w 3615690"/>
              <a:gd name="connsiteY0" fmla="*/ 219466 h 1316771"/>
              <a:gd name="connsiteX1" fmla="*/ 64280 w 3615690"/>
              <a:gd name="connsiteY1" fmla="*/ 64280 h 1316771"/>
              <a:gd name="connsiteX2" fmla="*/ 219466 w 3615690"/>
              <a:gd name="connsiteY2" fmla="*/ 0 h 1316771"/>
              <a:gd name="connsiteX3" fmla="*/ 3396224 w 3615690"/>
              <a:gd name="connsiteY3" fmla="*/ 0 h 1316771"/>
              <a:gd name="connsiteX4" fmla="*/ 3551410 w 3615690"/>
              <a:gd name="connsiteY4" fmla="*/ 64280 h 1316771"/>
              <a:gd name="connsiteX5" fmla="*/ 3615690 w 3615690"/>
              <a:gd name="connsiteY5" fmla="*/ 219466 h 1316771"/>
              <a:gd name="connsiteX6" fmla="*/ 3615690 w 3615690"/>
              <a:gd name="connsiteY6" fmla="*/ 1097305 h 1316771"/>
              <a:gd name="connsiteX7" fmla="*/ 3551410 w 3615690"/>
              <a:gd name="connsiteY7" fmla="*/ 1252491 h 1316771"/>
              <a:gd name="connsiteX8" fmla="*/ 3396224 w 3615690"/>
              <a:gd name="connsiteY8" fmla="*/ 1316771 h 1316771"/>
              <a:gd name="connsiteX9" fmla="*/ 219466 w 3615690"/>
              <a:gd name="connsiteY9" fmla="*/ 1316771 h 1316771"/>
              <a:gd name="connsiteX10" fmla="*/ 64280 w 3615690"/>
              <a:gd name="connsiteY10" fmla="*/ 1252491 h 1316771"/>
              <a:gd name="connsiteX11" fmla="*/ 0 w 3615690"/>
              <a:gd name="connsiteY11" fmla="*/ 1097305 h 1316771"/>
              <a:gd name="connsiteX12" fmla="*/ 0 w 3615690"/>
              <a:gd name="connsiteY12" fmla="*/ 219466 h 1316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15690" h="1316771">
                <a:moveTo>
                  <a:pt x="0" y="219466"/>
                </a:moveTo>
                <a:cubicBezTo>
                  <a:pt x="0" y="161260"/>
                  <a:pt x="23122" y="105438"/>
                  <a:pt x="64280" y="64280"/>
                </a:cubicBezTo>
                <a:cubicBezTo>
                  <a:pt x="105438" y="23122"/>
                  <a:pt x="161260" y="0"/>
                  <a:pt x="219466" y="0"/>
                </a:cubicBezTo>
                <a:lnTo>
                  <a:pt x="3396224" y="0"/>
                </a:lnTo>
                <a:cubicBezTo>
                  <a:pt x="3454430" y="0"/>
                  <a:pt x="3510252" y="23122"/>
                  <a:pt x="3551410" y="64280"/>
                </a:cubicBezTo>
                <a:cubicBezTo>
                  <a:pt x="3592568" y="105438"/>
                  <a:pt x="3615690" y="161260"/>
                  <a:pt x="3615690" y="219466"/>
                </a:cubicBezTo>
                <a:lnTo>
                  <a:pt x="3615690" y="1097305"/>
                </a:lnTo>
                <a:cubicBezTo>
                  <a:pt x="3615690" y="1155511"/>
                  <a:pt x="3592568" y="1211333"/>
                  <a:pt x="3551410" y="1252491"/>
                </a:cubicBezTo>
                <a:cubicBezTo>
                  <a:pt x="3510252" y="1293649"/>
                  <a:pt x="3454430" y="1316771"/>
                  <a:pt x="3396224" y="1316771"/>
                </a:cubicBezTo>
                <a:lnTo>
                  <a:pt x="219466" y="1316771"/>
                </a:lnTo>
                <a:cubicBezTo>
                  <a:pt x="161260" y="1316771"/>
                  <a:pt x="105438" y="1293649"/>
                  <a:pt x="64280" y="1252491"/>
                </a:cubicBezTo>
                <a:cubicBezTo>
                  <a:pt x="23122" y="1211333"/>
                  <a:pt x="0" y="1155511"/>
                  <a:pt x="0" y="1097305"/>
                </a:cubicBezTo>
                <a:lnTo>
                  <a:pt x="0" y="21946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3339" tIns="163339" rIns="163339" bIns="163339" numCol="1" spcCol="1270" anchor="ctr" anchorCtr="0">
            <a:noAutofit/>
          </a:bodyPr>
          <a:lstStyle/>
          <a:p>
            <a:pPr lvl="0" algn="ctr" defTabSz="1155700">
              <a:lnSpc>
                <a:spcPct val="90000"/>
              </a:lnSpc>
              <a:spcBef>
                <a:spcPct val="0"/>
              </a:spcBef>
              <a:spcAft>
                <a:spcPct val="35000"/>
              </a:spcAft>
            </a:pPr>
            <a:r>
              <a:rPr lang="en-US" sz="2600" kern="1200" dirty="0" smtClean="0"/>
              <a:t>Foundation: </a:t>
            </a:r>
          </a:p>
          <a:p>
            <a:pPr lvl="0" algn="ctr" defTabSz="1155700">
              <a:lnSpc>
                <a:spcPct val="90000"/>
              </a:lnSpc>
              <a:spcBef>
                <a:spcPct val="0"/>
              </a:spcBef>
              <a:spcAft>
                <a:spcPct val="35000"/>
              </a:spcAft>
            </a:pPr>
            <a:r>
              <a:rPr lang="en-US" sz="2600" b="1" kern="1200" dirty="0" smtClean="0"/>
              <a:t>Language functions </a:t>
            </a:r>
            <a:endParaRPr lang="en-US" sz="2600" b="1" kern="1200" dirty="0"/>
          </a:p>
        </p:txBody>
      </p:sp>
      <p:sp>
        <p:nvSpPr>
          <p:cNvPr id="5" name="TextBox 4"/>
          <p:cNvSpPr txBox="1"/>
          <p:nvPr/>
        </p:nvSpPr>
        <p:spPr>
          <a:xfrm>
            <a:off x="6096000" y="6519446"/>
            <a:ext cx="1600200" cy="338554"/>
          </a:xfrm>
          <a:prstGeom prst="rect">
            <a:avLst/>
          </a:prstGeom>
          <a:noFill/>
        </p:spPr>
        <p:txBody>
          <a:bodyPr wrap="square" rtlCol="0">
            <a:spAutoFit/>
          </a:bodyPr>
          <a:lstStyle/>
          <a:p>
            <a:r>
              <a:rPr lang="en-US" sz="1600" dirty="0" err="1" smtClean="0">
                <a:latin typeface="Times New Roman" pitchFamily="18" charset="0"/>
                <a:cs typeface="Times New Roman" pitchFamily="18" charset="0"/>
              </a:rPr>
              <a:t>Zwiers</a:t>
            </a:r>
            <a:r>
              <a:rPr lang="en-US" sz="1600" dirty="0" smtClean="0">
                <a:latin typeface="Times New Roman" pitchFamily="18" charset="0"/>
                <a:cs typeface="Times New Roman" pitchFamily="18" charset="0"/>
              </a:rPr>
              <a:t>, 2008</a:t>
            </a:r>
            <a:endParaRPr lang="en-US" sz="1600" dirty="0">
              <a:latin typeface="Times New Roman" pitchFamily="18" charset="0"/>
              <a:cs typeface="Times New Roman" pitchFamily="18" charset="0"/>
            </a:endParaRPr>
          </a:p>
        </p:txBody>
      </p:sp>
      <p:pic>
        <p:nvPicPr>
          <p:cNvPr id="14"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Social Studies</a:t>
            </a:r>
            <a:endParaRPr lang="en-US" b="1" dirty="0" smtClean="0">
              <a:effectLst>
                <a:outerShdw blurRad="38100" dist="38100" dir="2700000" algn="tl">
                  <a:srgbClr val="000000">
                    <a:alpha val="43137"/>
                  </a:srgbClr>
                </a:outerShdw>
              </a:effectLst>
            </a:endParaRPr>
          </a:p>
        </p:txBody>
      </p:sp>
      <p:sp>
        <p:nvSpPr>
          <p:cNvPr id="36867" name="Rectangle 3"/>
          <p:cNvSpPr>
            <a:spLocks noGrp="1" noChangeArrowheads="1"/>
          </p:cNvSpPr>
          <p:nvPr>
            <p:ph idx="1"/>
          </p:nvPr>
        </p:nvSpPr>
        <p:spPr>
          <a:xfrm>
            <a:off x="457200" y="1295400"/>
            <a:ext cx="8191500" cy="5105400"/>
          </a:xfrm>
          <a:ln>
            <a:solidFill>
              <a:schemeClr val="accent1"/>
            </a:solidFill>
          </a:ln>
        </p:spPr>
        <p:txBody>
          <a:bodyPr>
            <a:normAutofit/>
          </a:bodyPr>
          <a:lstStyle/>
          <a:p>
            <a:pPr eaLnBrk="1" hangingPunct="1">
              <a:lnSpc>
                <a:spcPct val="90000"/>
              </a:lnSpc>
            </a:pPr>
            <a:r>
              <a:rPr lang="en-US" sz="2000" dirty="0" smtClean="0">
                <a:latin typeface="Helvetica"/>
              </a:rPr>
              <a:t>In social studies, long sentences with multiple embedded clauses are common.</a:t>
            </a:r>
          </a:p>
          <a:p>
            <a:pPr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Cause and effect statements are frequent.</a:t>
            </a:r>
          </a:p>
          <a:p>
            <a:pPr lvl="1" eaLnBrk="1" hangingPunct="1">
              <a:lnSpc>
                <a:spcPct val="90000"/>
              </a:lnSpc>
            </a:pPr>
            <a:r>
              <a:rPr lang="en-US" sz="2000" dirty="0" smtClean="0">
                <a:latin typeface="Helvetica"/>
              </a:rPr>
              <a:t>Because there will be more people in the world in the future, we will need more land on which to build towns and cities.</a:t>
            </a:r>
          </a:p>
          <a:p>
            <a:pPr lvl="1"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Various verb forms are used:</a:t>
            </a:r>
          </a:p>
          <a:p>
            <a:pPr lvl="1" eaLnBrk="1" hangingPunct="1">
              <a:lnSpc>
                <a:spcPct val="90000"/>
              </a:lnSpc>
            </a:pPr>
            <a:r>
              <a:rPr lang="en-US" sz="2000" dirty="0" smtClean="0">
                <a:latin typeface="Helvetica"/>
              </a:rPr>
              <a:t>“I </a:t>
            </a:r>
            <a:r>
              <a:rPr lang="en-US" sz="2000" u="sng" dirty="0" smtClean="0">
                <a:latin typeface="Helvetica"/>
              </a:rPr>
              <a:t>found</a:t>
            </a:r>
            <a:r>
              <a:rPr lang="en-US" sz="2000" dirty="0" smtClean="0">
                <a:latin typeface="Helvetica"/>
              </a:rPr>
              <a:t> Rome a city of bricks and </a:t>
            </a:r>
            <a:r>
              <a:rPr lang="en-US" sz="2000" u="sng" dirty="0" smtClean="0">
                <a:latin typeface="Helvetica"/>
              </a:rPr>
              <a:t>left</a:t>
            </a:r>
            <a:r>
              <a:rPr lang="en-US" sz="2000" dirty="0" smtClean="0">
                <a:latin typeface="Helvetica"/>
              </a:rPr>
              <a:t> it a city of marble.”  Augustus </a:t>
            </a:r>
            <a:r>
              <a:rPr lang="en-US" sz="2000" u="sng" dirty="0" smtClean="0">
                <a:latin typeface="Helvetica"/>
              </a:rPr>
              <a:t>is supposed to have spoken</a:t>
            </a:r>
            <a:r>
              <a:rPr lang="en-US" sz="2000" dirty="0" smtClean="0">
                <a:latin typeface="Helvetica"/>
              </a:rPr>
              <a:t> these words as he </a:t>
            </a:r>
            <a:r>
              <a:rPr lang="en-US" sz="2000" u="sng" dirty="0" smtClean="0">
                <a:latin typeface="Helvetica"/>
              </a:rPr>
              <a:t>lay dying</a:t>
            </a:r>
            <a:r>
              <a:rPr lang="en-US" sz="2000" dirty="0" smtClean="0">
                <a:latin typeface="Helvetica"/>
              </a:rPr>
              <a:t>.  He was Rome’s first emperor, and </a:t>
            </a:r>
            <a:r>
              <a:rPr lang="en-US" sz="2000" u="sng" dirty="0" smtClean="0">
                <a:latin typeface="Helvetica"/>
              </a:rPr>
              <a:t>started</a:t>
            </a:r>
            <a:r>
              <a:rPr lang="en-US" sz="2000" dirty="0" smtClean="0">
                <a:latin typeface="Helvetica"/>
              </a:rPr>
              <a:t> the first of its great building programs.  He </a:t>
            </a:r>
            <a:r>
              <a:rPr lang="en-US" sz="2000" u="sng" dirty="0" smtClean="0">
                <a:latin typeface="Helvetica"/>
              </a:rPr>
              <a:t>claimed</a:t>
            </a:r>
            <a:r>
              <a:rPr lang="en-US" sz="2000" dirty="0" smtClean="0">
                <a:latin typeface="Helvetica"/>
              </a:rPr>
              <a:t> that he </a:t>
            </a:r>
            <a:r>
              <a:rPr lang="en-US" sz="2000" u="sng" dirty="0" smtClean="0">
                <a:latin typeface="Helvetica"/>
              </a:rPr>
              <a:t>had had</a:t>
            </a:r>
            <a:r>
              <a:rPr lang="en-US" sz="2000" dirty="0" smtClean="0">
                <a:latin typeface="Helvetica"/>
              </a:rPr>
              <a:t> over 80 temples rebuilt.</a:t>
            </a:r>
          </a:p>
          <a:p>
            <a:pPr lvl="1"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Frequent use of pronouns </a:t>
            </a:r>
            <a:r>
              <a:rPr lang="en-US" sz="2000" i="1" dirty="0" smtClean="0">
                <a:latin typeface="Helvetica"/>
              </a:rPr>
              <a:t>it</a:t>
            </a:r>
            <a:r>
              <a:rPr lang="en-US" sz="2000" dirty="0" smtClean="0">
                <a:latin typeface="Helvetica"/>
              </a:rPr>
              <a:t> and </a:t>
            </a:r>
            <a:r>
              <a:rPr lang="en-US" sz="2000" i="1" dirty="0" smtClean="0">
                <a:latin typeface="Helvetica"/>
              </a:rPr>
              <a:t>they</a:t>
            </a:r>
            <a:r>
              <a:rPr lang="en-US" sz="2000" dirty="0" smtClean="0">
                <a:latin typeface="Helvetica"/>
              </a:rPr>
              <a:t> as referents.</a:t>
            </a:r>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Mathematics</a:t>
            </a:r>
            <a:endParaRPr lang="en-US" b="1" dirty="0" smtClean="0">
              <a:effectLst>
                <a:outerShdw blurRad="38100" dist="38100" dir="2700000" algn="tl">
                  <a:srgbClr val="000000">
                    <a:alpha val="43137"/>
                  </a:srgbClr>
                </a:outerShdw>
              </a:effectLst>
            </a:endParaRPr>
          </a:p>
        </p:txBody>
      </p:sp>
      <p:sp>
        <p:nvSpPr>
          <p:cNvPr id="37891" name="Rectangle 3"/>
          <p:cNvSpPr>
            <a:spLocks noGrp="1" noChangeArrowheads="1"/>
          </p:cNvSpPr>
          <p:nvPr>
            <p:ph idx="1"/>
          </p:nvPr>
        </p:nvSpPr>
        <p:spPr>
          <a:xfrm>
            <a:off x="457200" y="1295400"/>
            <a:ext cx="8153400" cy="5105400"/>
          </a:xfrm>
          <a:ln>
            <a:solidFill>
              <a:schemeClr val="accent1"/>
            </a:solidFill>
          </a:ln>
        </p:spPr>
        <p:txBody>
          <a:bodyPr>
            <a:normAutofit fontScale="92500" lnSpcReduction="20000"/>
          </a:bodyPr>
          <a:lstStyle/>
          <a:p>
            <a:pPr eaLnBrk="1" hangingPunct="1">
              <a:lnSpc>
                <a:spcPct val="90000"/>
              </a:lnSpc>
            </a:pPr>
            <a:r>
              <a:rPr lang="en-US" sz="2400" dirty="0" smtClean="0">
                <a:latin typeface="Helvetica"/>
              </a:rPr>
              <a:t>Comparatives:</a:t>
            </a:r>
          </a:p>
          <a:p>
            <a:pPr lvl="1" eaLnBrk="1" hangingPunct="1">
              <a:lnSpc>
                <a:spcPct val="90000"/>
              </a:lnSpc>
            </a:pPr>
            <a:r>
              <a:rPr lang="en-US" sz="2400" dirty="0" smtClean="0">
                <a:latin typeface="Helvetica"/>
              </a:rPr>
              <a:t>6 is greater than 4</a:t>
            </a:r>
          </a:p>
          <a:p>
            <a:pPr lvl="1" eaLnBrk="1" hangingPunct="1">
              <a:lnSpc>
                <a:spcPct val="90000"/>
              </a:lnSpc>
            </a:pPr>
            <a:r>
              <a:rPr lang="en-US" sz="2400" dirty="0" smtClean="0">
                <a:latin typeface="Helvetica"/>
              </a:rPr>
              <a:t>Maria earns six times as much as Peter</a:t>
            </a:r>
          </a:p>
          <a:p>
            <a:pPr lvl="1" eaLnBrk="1" hangingPunct="1">
              <a:lnSpc>
                <a:spcPct val="90000"/>
              </a:lnSpc>
            </a:pPr>
            <a:r>
              <a:rPr lang="en-US" sz="2400" dirty="0" smtClean="0">
                <a:latin typeface="Helvetica"/>
              </a:rPr>
              <a:t>Lin is as old as Roberto</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Prepositions: </a:t>
            </a:r>
          </a:p>
          <a:p>
            <a:pPr lvl="1" eaLnBrk="1" hangingPunct="1">
              <a:lnSpc>
                <a:spcPct val="90000"/>
              </a:lnSpc>
            </a:pPr>
            <a:r>
              <a:rPr lang="en-US" sz="2400" dirty="0" smtClean="0">
                <a:latin typeface="Helvetica"/>
              </a:rPr>
              <a:t>(divided) into, divided by, </a:t>
            </a:r>
          </a:p>
          <a:p>
            <a:pPr lvl="1" eaLnBrk="1" hangingPunct="1">
              <a:lnSpc>
                <a:spcPct val="90000"/>
              </a:lnSpc>
            </a:pPr>
            <a:r>
              <a:rPr lang="en-US" sz="2400" dirty="0" smtClean="0">
                <a:latin typeface="Helvetica"/>
              </a:rPr>
              <a:t>2 multiplied by 6 and X exceeds 2 by 7</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Passive voice: </a:t>
            </a:r>
          </a:p>
          <a:p>
            <a:pPr lvl="1" eaLnBrk="1" hangingPunct="1">
              <a:lnSpc>
                <a:spcPct val="90000"/>
              </a:lnSpc>
            </a:pPr>
            <a:r>
              <a:rPr lang="en-US" sz="2400" dirty="0" smtClean="0">
                <a:latin typeface="Helvetica"/>
              </a:rPr>
              <a:t>X is defined as a number greater than 7.  </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Reversals: The number a is five less than b.</a:t>
            </a:r>
          </a:p>
          <a:p>
            <a:pPr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Logical connectors: if…then</a:t>
            </a:r>
          </a:p>
          <a:p>
            <a:pPr lvl="1" eaLnBrk="1" hangingPunct="1">
              <a:lnSpc>
                <a:spcPct val="90000"/>
              </a:lnSpc>
            </a:pPr>
            <a:r>
              <a:rPr lang="en-US" sz="2400" dirty="0" smtClean="0">
                <a:latin typeface="Helvetica"/>
              </a:rPr>
              <a:t>If a is positive then -a is negative.</a:t>
            </a:r>
            <a:r>
              <a:rPr lang="en-US" sz="1600" dirty="0" smtClean="0">
                <a:latin typeface="Helvetica"/>
              </a:rPr>
              <a:t>	</a:t>
            </a:r>
            <a:endParaRPr lang="en-US" sz="1800" dirty="0" smtClean="0">
              <a:latin typeface="Helvetica"/>
            </a:endParaRPr>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Science</a:t>
            </a:r>
            <a:endParaRPr lang="en-US" b="1" dirty="0" smtClean="0">
              <a:effectLst>
                <a:outerShdw blurRad="38100" dist="38100" dir="2700000" algn="tl">
                  <a:srgbClr val="000000">
                    <a:alpha val="43137"/>
                  </a:srgbClr>
                </a:outerShdw>
              </a:effectLst>
            </a:endParaRPr>
          </a:p>
        </p:txBody>
      </p:sp>
      <p:sp>
        <p:nvSpPr>
          <p:cNvPr id="38915" name="Rectangle 3"/>
          <p:cNvSpPr>
            <a:spLocks noGrp="1" noChangeArrowheads="1"/>
          </p:cNvSpPr>
          <p:nvPr>
            <p:ph idx="1"/>
          </p:nvPr>
        </p:nvSpPr>
        <p:spPr>
          <a:xfrm>
            <a:off x="457200" y="1143000"/>
            <a:ext cx="8229600" cy="5486400"/>
          </a:xfrm>
          <a:ln>
            <a:solidFill>
              <a:schemeClr val="accent1"/>
            </a:solidFill>
          </a:ln>
        </p:spPr>
        <p:txBody>
          <a:bodyPr/>
          <a:lstStyle/>
          <a:p>
            <a:pPr eaLnBrk="1" hangingPunct="1">
              <a:lnSpc>
                <a:spcPct val="90000"/>
              </a:lnSpc>
            </a:pPr>
            <a:r>
              <a:rPr lang="en-US" dirty="0" smtClean="0">
                <a:latin typeface="Helvetica"/>
              </a:rPr>
              <a:t>Use of passive </a:t>
            </a:r>
            <a:r>
              <a:rPr lang="en-US" dirty="0" smtClean="0">
                <a:latin typeface="Helvetica"/>
              </a:rPr>
              <a:t>voice</a:t>
            </a:r>
          </a:p>
          <a:p>
            <a:pPr eaLnBrk="1" hangingPunct="1">
              <a:lnSpc>
                <a:spcPct val="90000"/>
              </a:lnSpc>
            </a:pPr>
            <a:r>
              <a:rPr lang="en-US" dirty="0" smtClean="0">
                <a:latin typeface="Helvetica"/>
              </a:rPr>
              <a:t>Multiple embeddings</a:t>
            </a:r>
          </a:p>
          <a:p>
            <a:pPr eaLnBrk="1" hangingPunct="1">
              <a:lnSpc>
                <a:spcPct val="90000"/>
              </a:lnSpc>
            </a:pPr>
            <a:r>
              <a:rPr lang="en-US" dirty="0" smtClean="0">
                <a:latin typeface="Helvetica"/>
              </a:rPr>
              <a:t>Long </a:t>
            </a:r>
            <a:r>
              <a:rPr lang="en-US" dirty="0" smtClean="0">
                <a:latin typeface="Helvetica"/>
              </a:rPr>
              <a:t>noun phrases serving as subjects or objects </a:t>
            </a:r>
            <a:endParaRPr lang="en-US" dirty="0" smtClean="0">
              <a:latin typeface="Helvetica"/>
            </a:endParaRPr>
          </a:p>
          <a:p>
            <a:pPr eaLnBrk="1" hangingPunct="1">
              <a:lnSpc>
                <a:spcPct val="90000"/>
              </a:lnSpc>
            </a:pPr>
            <a:r>
              <a:rPr lang="en-US" dirty="0" smtClean="0">
                <a:latin typeface="Helvetica"/>
              </a:rPr>
              <a:t>If…then constructions</a:t>
            </a:r>
          </a:p>
          <a:p>
            <a:pPr eaLnBrk="1" hangingPunct="1">
              <a:lnSpc>
                <a:spcPct val="90000"/>
              </a:lnSpc>
            </a:pPr>
            <a:r>
              <a:rPr lang="en-US" dirty="0" smtClean="0">
                <a:latin typeface="Helvetica"/>
              </a:rPr>
              <a:t>Logical </a:t>
            </a:r>
            <a:r>
              <a:rPr lang="en-US" dirty="0" smtClean="0">
                <a:latin typeface="Helvetica"/>
              </a:rPr>
              <a:t>connectors (if, because, however, consequently</a:t>
            </a:r>
            <a:r>
              <a:rPr lang="en-US" dirty="0" smtClean="0">
                <a:latin typeface="Helvetica"/>
              </a:rPr>
              <a:t>).</a:t>
            </a:r>
            <a:endParaRPr lang="en-US" dirty="0" smtClean="0">
              <a:latin typeface="Helvetica"/>
            </a:endParaRPr>
          </a:p>
          <a:p>
            <a:pPr eaLnBrk="1" hangingPunct="1">
              <a:lnSpc>
                <a:spcPct val="90000"/>
              </a:lnSpc>
              <a:buFontTx/>
              <a:buNone/>
            </a:pPr>
            <a:endParaRPr lang="en-US" dirty="0" smtClean="0">
              <a:latin typeface="Helvetica"/>
            </a:endParaRPr>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1143000"/>
          </a:xfrm>
        </p:spPr>
        <p:txBody>
          <a:bodyPr/>
          <a:lstStyle/>
          <a:p>
            <a:pPr>
              <a:defRPr/>
            </a:pPr>
            <a:r>
              <a:rPr lang="en-US" dirty="0" smtClean="0">
                <a:effectLst>
                  <a:outerShdw blurRad="38100" dist="38100" dir="2700000" algn="tl">
                    <a:srgbClr val="000000">
                      <a:alpha val="43137"/>
                    </a:srgbClr>
                  </a:outerShdw>
                </a:effectLst>
              </a:rPr>
              <a:t>Questions to Ask</a:t>
            </a:r>
            <a:endParaRPr lang="en-US"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15" descr="wida_logo"/>
          <p:cNvPicPr>
            <a:picLocks noChangeAspect="1" noChangeArrowheads="1"/>
          </p:cNvPicPr>
          <p:nvPr/>
        </p:nvPicPr>
        <p:blipFill>
          <a:blip r:embed="rId8"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dirty="0" smtClean="0"/>
              <a:t>Unpack Academic Language Demands</a:t>
            </a:r>
          </a:p>
        </p:txBody>
      </p:sp>
      <p:sp>
        <p:nvSpPr>
          <p:cNvPr id="3" name="Content Placeholder 2"/>
          <p:cNvSpPr>
            <a:spLocks noGrp="1"/>
          </p:cNvSpPr>
          <p:nvPr>
            <p:ph idx="1"/>
          </p:nvPr>
        </p:nvSpPr>
        <p:spPr>
          <a:xfrm>
            <a:off x="304800" y="1143000"/>
            <a:ext cx="5943600" cy="4983163"/>
          </a:xfrm>
          <a:ln>
            <a:solidFill>
              <a:schemeClr val="accent1"/>
            </a:solidFill>
          </a:ln>
        </p:spPr>
        <p:txBody>
          <a:bodyPr>
            <a:normAutofit/>
          </a:bodyPr>
          <a:lstStyle/>
          <a:p>
            <a:pPr>
              <a:buFont typeface="Arial" charset="0"/>
              <a:buBlip>
                <a:blip r:embed="rId3"/>
              </a:buBlip>
              <a:defRPr/>
            </a:pPr>
            <a:r>
              <a:rPr lang="en-US" dirty="0" smtClean="0"/>
              <a:t>Look at content standard: </a:t>
            </a:r>
          </a:p>
          <a:p>
            <a:pPr lvl="1">
              <a:buFont typeface="Arial" charset="0"/>
              <a:buBlip>
                <a:blip r:embed="rId3"/>
              </a:buBlip>
              <a:defRPr/>
            </a:pPr>
            <a:r>
              <a:rPr lang="en-US" sz="3200" dirty="0" smtClean="0"/>
              <a:t>What would be the outcomes for each language domain?</a:t>
            </a:r>
          </a:p>
          <a:p>
            <a:pPr lvl="1">
              <a:buFont typeface="Arial" charset="0"/>
              <a:buBlip>
                <a:blip r:embed="rId3"/>
              </a:buBlip>
              <a:defRPr/>
            </a:pPr>
            <a:r>
              <a:rPr lang="en-US" sz="3200" dirty="0" smtClean="0"/>
              <a:t>Which language tasks in terms of </a:t>
            </a:r>
            <a:r>
              <a:rPr lang="en-US" sz="3200" u="sng" dirty="0" smtClean="0"/>
              <a:t>performance criteria </a:t>
            </a:r>
            <a:r>
              <a:rPr lang="en-US" sz="3200" dirty="0" smtClean="0"/>
              <a:t>are needed to accomplish goals of content standard?</a:t>
            </a:r>
          </a:p>
          <a:p>
            <a:pPr lvl="2">
              <a:buNone/>
              <a:defRPr/>
            </a:pPr>
            <a:endParaRPr lang="en-US" dirty="0"/>
          </a:p>
        </p:txBody>
      </p:sp>
      <p:pic>
        <p:nvPicPr>
          <p:cNvPr id="20484" name="Picture 2"/>
          <p:cNvPicPr>
            <a:picLocks noChangeAspect="1" noChangeArrowheads="1"/>
          </p:cNvPicPr>
          <p:nvPr/>
        </p:nvPicPr>
        <p:blipFill>
          <a:blip r:embed="rId4" cstate="print"/>
          <a:srcRect/>
          <a:stretch>
            <a:fillRect/>
          </a:stretch>
        </p:blipFill>
        <p:spPr bwMode="auto">
          <a:xfrm>
            <a:off x="6248400" y="1143000"/>
            <a:ext cx="2667000" cy="4953000"/>
          </a:xfrm>
          <a:prstGeom prst="rect">
            <a:avLst/>
          </a:prstGeom>
          <a:noFill/>
          <a:ln w="9525">
            <a:solidFill>
              <a:schemeClr val="accent1"/>
            </a:solidFill>
            <a:miter lim="800000"/>
            <a:headEnd/>
            <a:tailEnd/>
          </a:ln>
        </p:spPr>
      </p:pic>
      <p:pic>
        <p:nvPicPr>
          <p:cNvPr id="6" name="Picture 15" descr="wida_logo"/>
          <p:cNvPicPr>
            <a:picLocks noChangeAspect="1" noChangeArrowheads="1"/>
          </p:cNvPicPr>
          <p:nvPr/>
        </p:nvPicPr>
        <p:blipFill>
          <a:blip r:embed="rId5"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143000"/>
          </a:xfrm>
        </p:spPr>
        <p:txBody>
          <a:bodyPr>
            <a:normAutofit fontScale="90000"/>
          </a:bodyPr>
          <a:lstStyle/>
          <a:p>
            <a:pPr>
              <a:defRPr/>
            </a:pPr>
            <a:r>
              <a:rPr lang="en-US" sz="5400" dirty="0" smtClean="0">
                <a:effectLst>
                  <a:outerShdw blurRad="38100" dist="38100" dir="2700000" algn="tl">
                    <a:srgbClr val="000000">
                      <a:alpha val="43137"/>
                    </a:srgbClr>
                  </a:outerShdw>
                </a:effectLst>
              </a:rPr>
              <a:t>WIDA Performance Criteria</a:t>
            </a:r>
            <a:endParaRPr lang="en-US" sz="5400"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5" descr="wida_logo"/>
          <p:cNvPicPr>
            <a:picLocks noChangeAspect="1" noChangeArrowheads="1"/>
          </p:cNvPicPr>
          <p:nvPr/>
        </p:nvPicPr>
        <p:blipFill>
          <a:blip r:embed="rId7"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457200" y="990600"/>
            <a:ext cx="3581400" cy="1598613"/>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p:spPr>
        <p:txBody>
          <a:bodyPr>
            <a:spAutoFit/>
          </a:bodyPr>
          <a:lstStyle/>
          <a:p>
            <a:r>
              <a:rPr lang="en-US" b="1" dirty="0">
                <a:latin typeface="Times New Roman" pitchFamily="18" charset="0"/>
              </a:rPr>
              <a:t>Linguistic Complexity</a:t>
            </a:r>
          </a:p>
          <a:p>
            <a:pPr algn="l"/>
            <a:r>
              <a:rPr lang="en-US" sz="1600" b="1" dirty="0">
                <a:latin typeface="Times New Roman" pitchFamily="18" charset="0"/>
              </a:rPr>
              <a:t>Level 1 – </a:t>
            </a:r>
            <a:r>
              <a:rPr lang="en-US" sz="1600" b="1" i="1" dirty="0">
                <a:latin typeface="Times New Roman" pitchFamily="18" charset="0"/>
              </a:rPr>
              <a:t>Single words</a:t>
            </a:r>
          </a:p>
          <a:p>
            <a:pPr algn="l"/>
            <a:r>
              <a:rPr lang="en-US" sz="1600" b="1" dirty="0">
                <a:latin typeface="Times New Roman" pitchFamily="18" charset="0"/>
              </a:rPr>
              <a:t>Level 2 – </a:t>
            </a:r>
            <a:r>
              <a:rPr lang="en-US" sz="1600" b="1" i="1" dirty="0">
                <a:latin typeface="Times New Roman" pitchFamily="18" charset="0"/>
              </a:rPr>
              <a:t>Phrases, short sentences</a:t>
            </a:r>
          </a:p>
          <a:p>
            <a:pPr algn="l"/>
            <a:r>
              <a:rPr lang="en-US" sz="1600" b="1" dirty="0">
                <a:latin typeface="Times New Roman" pitchFamily="18" charset="0"/>
              </a:rPr>
              <a:t>Level 3 – </a:t>
            </a:r>
            <a:r>
              <a:rPr lang="en-US" sz="1600" b="1" i="1" dirty="0">
                <a:latin typeface="Times New Roman" pitchFamily="18" charset="0"/>
              </a:rPr>
              <a:t>Series of related sentences</a:t>
            </a:r>
          </a:p>
          <a:p>
            <a:pPr algn="l"/>
            <a:r>
              <a:rPr lang="en-US" sz="1600" b="1" dirty="0">
                <a:latin typeface="Times New Roman" pitchFamily="18" charset="0"/>
              </a:rPr>
              <a:t>Level 4 – </a:t>
            </a:r>
            <a:r>
              <a:rPr lang="en-US" sz="1600" b="1" i="1" dirty="0">
                <a:latin typeface="Times New Roman" pitchFamily="18" charset="0"/>
              </a:rPr>
              <a:t>Moderate discourse</a:t>
            </a:r>
          </a:p>
          <a:p>
            <a:pPr algn="l"/>
            <a:r>
              <a:rPr lang="en-US" sz="1600" b="1" dirty="0">
                <a:latin typeface="Times New Roman" pitchFamily="18" charset="0"/>
              </a:rPr>
              <a:t>Level 5 – </a:t>
            </a:r>
            <a:r>
              <a:rPr lang="en-US" sz="1600" b="1" i="1" dirty="0">
                <a:latin typeface="Times New Roman" pitchFamily="18" charset="0"/>
              </a:rPr>
              <a:t>Complex discourse</a:t>
            </a:r>
          </a:p>
        </p:txBody>
      </p:sp>
      <p:pic>
        <p:nvPicPr>
          <p:cNvPr id="26626" name="Picture 2" descr="j0438377"/>
          <p:cNvPicPr>
            <a:picLocks noChangeAspect="1" noChangeArrowheads="1"/>
          </p:cNvPicPr>
          <p:nvPr/>
        </p:nvPicPr>
        <p:blipFill>
          <a:blip r:embed="rId3" cstate="print"/>
          <a:srcRect/>
          <a:stretch>
            <a:fillRect/>
          </a:stretch>
        </p:blipFill>
        <p:spPr bwMode="auto">
          <a:xfrm>
            <a:off x="7315200" y="2895600"/>
            <a:ext cx="1143000" cy="1371600"/>
          </a:xfrm>
          <a:prstGeom prst="rect">
            <a:avLst/>
          </a:prstGeom>
          <a:noFill/>
          <a:ln w="9525">
            <a:noFill/>
            <a:miter lim="800000"/>
            <a:headEnd/>
            <a:tailEnd/>
          </a:ln>
        </p:spPr>
      </p:pic>
      <p:pic>
        <p:nvPicPr>
          <p:cNvPr id="26627" name="Picture 3" descr="j0439471"/>
          <p:cNvPicPr>
            <a:picLocks noChangeAspect="1" noChangeArrowheads="1"/>
          </p:cNvPicPr>
          <p:nvPr/>
        </p:nvPicPr>
        <p:blipFill>
          <a:blip r:embed="rId4" cstate="print"/>
          <a:srcRect/>
          <a:stretch>
            <a:fillRect/>
          </a:stretch>
        </p:blipFill>
        <p:spPr bwMode="auto">
          <a:xfrm>
            <a:off x="4191000" y="1066800"/>
            <a:ext cx="2133600" cy="1419225"/>
          </a:xfrm>
          <a:prstGeom prst="rect">
            <a:avLst/>
          </a:prstGeom>
          <a:noFill/>
          <a:ln w="9525">
            <a:noFill/>
            <a:miter lim="800000"/>
            <a:headEnd/>
            <a:tailEnd/>
          </a:ln>
        </p:spPr>
      </p:pic>
      <p:sp>
        <p:nvSpPr>
          <p:cNvPr id="26630" name="Rectangle 6"/>
          <p:cNvSpPr>
            <a:spLocks noChangeArrowheads="1"/>
          </p:cNvSpPr>
          <p:nvPr/>
        </p:nvSpPr>
        <p:spPr bwMode="auto">
          <a:xfrm>
            <a:off x="5257800" y="4267200"/>
            <a:ext cx="3581400" cy="2332038"/>
          </a:xfrm>
          <a:prstGeom prst="rect">
            <a:avLst/>
          </a:prstGeom>
          <a:noFill/>
          <a:ln w="9525">
            <a:solidFill>
              <a:schemeClr val="tx1"/>
            </a:solidFill>
            <a:miter lim="800000"/>
            <a:headEnd/>
            <a:tailEnd/>
          </a:ln>
        </p:spPr>
        <p:txBody>
          <a:bodyPr>
            <a:spAutoFit/>
          </a:bodyPr>
          <a:lstStyle/>
          <a:p>
            <a:r>
              <a:rPr lang="en-US" b="1">
                <a:latin typeface="Times New Roman" pitchFamily="18" charset="0"/>
              </a:rPr>
              <a:t>Language Control</a:t>
            </a:r>
          </a:p>
          <a:p>
            <a:pPr algn="l"/>
            <a:r>
              <a:rPr lang="en-US" sz="1600" b="1">
                <a:latin typeface="Times New Roman" pitchFamily="18" charset="0"/>
              </a:rPr>
              <a:t>Level 1 – </a:t>
            </a:r>
            <a:r>
              <a:rPr lang="en-US" sz="1600" b="1" i="1">
                <a:latin typeface="Times New Roman" pitchFamily="18" charset="0"/>
              </a:rPr>
              <a:t>Memorized language</a:t>
            </a:r>
          </a:p>
          <a:p>
            <a:pPr algn="l"/>
            <a:r>
              <a:rPr lang="en-US" sz="1600" b="1">
                <a:latin typeface="Times New Roman" pitchFamily="18" charset="0"/>
              </a:rPr>
              <a:t>Level 2 – </a:t>
            </a:r>
            <a:r>
              <a:rPr lang="en-US" sz="1600" b="1" i="1">
                <a:latin typeface="Times New Roman" pitchFamily="18" charset="0"/>
              </a:rPr>
              <a:t>Language w/errors where meaning is obscured</a:t>
            </a:r>
          </a:p>
          <a:p>
            <a:pPr algn="l"/>
            <a:r>
              <a:rPr lang="en-US" sz="1600" b="1">
                <a:latin typeface="Times New Roman" pitchFamily="18" charset="0"/>
              </a:rPr>
              <a:t>Level 3 – </a:t>
            </a:r>
            <a:r>
              <a:rPr lang="en-US" sz="1600" b="1" i="1">
                <a:latin typeface="Times New Roman" pitchFamily="18" charset="0"/>
              </a:rPr>
              <a:t>Language w/errors but meaning is retained</a:t>
            </a:r>
          </a:p>
          <a:p>
            <a:pPr algn="l"/>
            <a:r>
              <a:rPr lang="en-US" sz="1600" b="1">
                <a:latin typeface="Times New Roman" pitchFamily="18" charset="0"/>
              </a:rPr>
              <a:t>Level 4 – </a:t>
            </a:r>
            <a:r>
              <a:rPr lang="en-US" sz="1600" b="1" i="1">
                <a:latin typeface="Times New Roman" pitchFamily="18" charset="0"/>
              </a:rPr>
              <a:t>Language w/minimal errors</a:t>
            </a:r>
          </a:p>
          <a:p>
            <a:pPr algn="l"/>
            <a:r>
              <a:rPr lang="en-US" sz="1600" b="1">
                <a:latin typeface="Times New Roman" pitchFamily="18" charset="0"/>
              </a:rPr>
              <a:t>Level 5 – </a:t>
            </a:r>
            <a:r>
              <a:rPr lang="en-US" sz="1600" b="1" i="1">
                <a:latin typeface="Times New Roman" pitchFamily="18" charset="0"/>
              </a:rPr>
              <a:t>Language comparable to English peers</a:t>
            </a:r>
          </a:p>
        </p:txBody>
      </p:sp>
      <p:pic>
        <p:nvPicPr>
          <p:cNvPr id="26631" name="Picture 7" descr="j0262967"/>
          <p:cNvPicPr>
            <a:picLocks noChangeAspect="1" noChangeArrowheads="1"/>
          </p:cNvPicPr>
          <p:nvPr/>
        </p:nvPicPr>
        <p:blipFill>
          <a:blip r:embed="rId5" cstate="print"/>
          <a:srcRect/>
          <a:stretch>
            <a:fillRect/>
          </a:stretch>
        </p:blipFill>
        <p:spPr bwMode="auto">
          <a:xfrm>
            <a:off x="7543800" y="152400"/>
            <a:ext cx="1311275" cy="1981200"/>
          </a:xfrm>
          <a:prstGeom prst="rect">
            <a:avLst/>
          </a:prstGeom>
          <a:noFill/>
          <a:ln w="9525">
            <a:noFill/>
            <a:miter lim="800000"/>
            <a:headEnd/>
            <a:tailEnd/>
          </a:ln>
        </p:spPr>
      </p:pic>
      <p:pic>
        <p:nvPicPr>
          <p:cNvPr id="26632" name="Picture 8" descr="j0402594"/>
          <p:cNvPicPr>
            <a:picLocks noChangeAspect="1" noChangeArrowheads="1"/>
          </p:cNvPicPr>
          <p:nvPr/>
        </p:nvPicPr>
        <p:blipFill>
          <a:blip r:embed="rId6" cstate="print"/>
          <a:srcRect/>
          <a:stretch>
            <a:fillRect/>
          </a:stretch>
        </p:blipFill>
        <p:spPr bwMode="auto">
          <a:xfrm>
            <a:off x="228600" y="5410200"/>
            <a:ext cx="1524000" cy="1219200"/>
          </a:xfrm>
          <a:prstGeom prst="rect">
            <a:avLst/>
          </a:prstGeom>
          <a:noFill/>
          <a:ln w="9525">
            <a:noFill/>
            <a:miter lim="800000"/>
            <a:headEnd/>
            <a:tailEnd/>
          </a:ln>
        </p:spPr>
      </p:pic>
      <p:pic>
        <p:nvPicPr>
          <p:cNvPr id="26633" name="Picture 9" descr="j0438678"/>
          <p:cNvPicPr>
            <a:picLocks noChangeAspect="1" noChangeArrowheads="1"/>
          </p:cNvPicPr>
          <p:nvPr/>
        </p:nvPicPr>
        <p:blipFill>
          <a:blip r:embed="rId7" cstate="print"/>
          <a:srcRect/>
          <a:stretch>
            <a:fillRect/>
          </a:stretch>
        </p:blipFill>
        <p:spPr bwMode="auto">
          <a:xfrm>
            <a:off x="3429000" y="4800600"/>
            <a:ext cx="1828800" cy="1827213"/>
          </a:xfrm>
          <a:prstGeom prst="rect">
            <a:avLst/>
          </a:prstGeom>
          <a:noFill/>
          <a:ln w="9525">
            <a:noFill/>
            <a:miter lim="800000"/>
            <a:headEnd/>
            <a:tailEnd/>
          </a:ln>
        </p:spPr>
      </p:pic>
      <p:pic>
        <p:nvPicPr>
          <p:cNvPr id="26634" name="Picture 10" descr="j0439493"/>
          <p:cNvPicPr>
            <a:picLocks noChangeAspect="1" noChangeArrowheads="1"/>
          </p:cNvPicPr>
          <p:nvPr/>
        </p:nvPicPr>
        <p:blipFill>
          <a:blip r:embed="rId8" cstate="print"/>
          <a:srcRect/>
          <a:stretch>
            <a:fillRect/>
          </a:stretch>
        </p:blipFill>
        <p:spPr bwMode="auto">
          <a:xfrm>
            <a:off x="914400" y="2590800"/>
            <a:ext cx="2057400" cy="1374775"/>
          </a:xfrm>
          <a:prstGeom prst="rect">
            <a:avLst/>
          </a:prstGeom>
          <a:noFill/>
          <a:ln w="9525">
            <a:noFill/>
            <a:miter lim="800000"/>
            <a:headEnd/>
            <a:tailEnd/>
          </a:ln>
        </p:spPr>
      </p:pic>
      <p:pic>
        <p:nvPicPr>
          <p:cNvPr id="26635" name="Picture 15" descr="wida_logo"/>
          <p:cNvPicPr>
            <a:picLocks noChangeAspect="1" noChangeArrowheads="1"/>
          </p:cNvPicPr>
          <p:nvPr/>
        </p:nvPicPr>
        <p:blipFill>
          <a:blip r:embed="rId9" cstate="print"/>
          <a:srcRect/>
          <a:stretch>
            <a:fillRect/>
          </a:stretch>
        </p:blipFill>
        <p:spPr bwMode="auto">
          <a:xfrm>
            <a:off x="7772400" y="6461125"/>
            <a:ext cx="990600" cy="396875"/>
          </a:xfrm>
          <a:prstGeom prst="rect">
            <a:avLst/>
          </a:prstGeom>
          <a:noFill/>
          <a:ln w="9525">
            <a:noFill/>
            <a:miter lim="800000"/>
            <a:headEnd/>
            <a:tailEnd/>
          </a:ln>
        </p:spPr>
      </p:pic>
      <p:sp>
        <p:nvSpPr>
          <p:cNvPr id="26629" name="Rectangle 5"/>
          <p:cNvSpPr>
            <a:spLocks noChangeArrowheads="1"/>
          </p:cNvSpPr>
          <p:nvPr/>
        </p:nvSpPr>
        <p:spPr bwMode="auto">
          <a:xfrm>
            <a:off x="2971800" y="2438400"/>
            <a:ext cx="4343400" cy="1846659"/>
          </a:xfrm>
          <a:prstGeom prst="rect">
            <a:avLst/>
          </a:prstGeom>
          <a:noFill/>
          <a:ln w="9525">
            <a:solidFill>
              <a:schemeClr val="tx1"/>
            </a:solidFill>
            <a:miter lim="800000"/>
            <a:headEnd/>
            <a:tailEnd/>
          </a:ln>
        </p:spPr>
        <p:txBody>
          <a:bodyPr wrap="square">
            <a:spAutoFit/>
          </a:bodyPr>
          <a:lstStyle/>
          <a:p>
            <a:r>
              <a:rPr lang="en-US" b="1" dirty="0">
                <a:latin typeface="Times New Roman" pitchFamily="18" charset="0"/>
              </a:rPr>
              <a:t>Vocabulary Usage</a:t>
            </a:r>
          </a:p>
          <a:p>
            <a:pPr algn="l"/>
            <a:r>
              <a:rPr lang="en-US" sz="1600" b="1" dirty="0">
                <a:latin typeface="Times New Roman" pitchFamily="18" charset="0"/>
              </a:rPr>
              <a:t>Level 1 – </a:t>
            </a:r>
            <a:r>
              <a:rPr lang="en-US" sz="1600" b="1" i="1" dirty="0">
                <a:latin typeface="Times New Roman" pitchFamily="18" charset="0"/>
              </a:rPr>
              <a:t>Most common vocabulary</a:t>
            </a:r>
          </a:p>
          <a:p>
            <a:pPr algn="l"/>
            <a:r>
              <a:rPr lang="en-US" sz="1600" b="1" dirty="0">
                <a:latin typeface="Times New Roman" pitchFamily="18" charset="0"/>
              </a:rPr>
              <a:t>Level 2 – </a:t>
            </a:r>
            <a:r>
              <a:rPr lang="en-US" sz="1600" b="1" i="1" dirty="0">
                <a:latin typeface="Times New Roman" pitchFamily="18" charset="0"/>
              </a:rPr>
              <a:t>High frequency vocabulary</a:t>
            </a:r>
            <a:endParaRPr lang="en-US" sz="1600" dirty="0">
              <a:latin typeface="Times New Roman" pitchFamily="18" charset="0"/>
            </a:endParaRPr>
          </a:p>
          <a:p>
            <a:pPr algn="l"/>
            <a:r>
              <a:rPr lang="en-US" sz="1600" b="1" dirty="0">
                <a:latin typeface="Times New Roman" pitchFamily="18" charset="0"/>
              </a:rPr>
              <a:t>Level 3 – </a:t>
            </a:r>
            <a:r>
              <a:rPr lang="en-US" sz="1600" b="1" i="1" dirty="0">
                <a:latin typeface="Times New Roman" pitchFamily="18" charset="0"/>
              </a:rPr>
              <a:t>General and some specific vocabulary</a:t>
            </a:r>
          </a:p>
          <a:p>
            <a:pPr algn="l"/>
            <a:r>
              <a:rPr lang="en-US" sz="1600" b="1" dirty="0">
                <a:latin typeface="Times New Roman" pitchFamily="18" charset="0"/>
              </a:rPr>
              <a:t>Level 4 – </a:t>
            </a:r>
            <a:r>
              <a:rPr lang="en-US" sz="1600" b="1" i="1" dirty="0">
                <a:latin typeface="Times New Roman" pitchFamily="18" charset="0"/>
              </a:rPr>
              <a:t>Specialized and some technical vocabulary</a:t>
            </a:r>
          </a:p>
          <a:p>
            <a:pPr algn="l"/>
            <a:r>
              <a:rPr lang="en-US" sz="1600" b="1" dirty="0">
                <a:latin typeface="Times New Roman" pitchFamily="18" charset="0"/>
              </a:rPr>
              <a:t>Level 5 – </a:t>
            </a:r>
            <a:r>
              <a:rPr lang="en-US" sz="1600" b="1" i="1" dirty="0">
                <a:latin typeface="Times New Roman" pitchFamily="18" charset="0"/>
              </a:rPr>
              <a:t>Specialized &amp; technical vocabulary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 y="0"/>
            <a:ext cx="8915400" cy="1020763"/>
          </a:xfrm>
        </p:spPr>
        <p:txBody>
          <a:bodyPr/>
          <a:lstStyle/>
          <a:p>
            <a:r>
              <a:rPr lang="en-US" dirty="0" smtClean="0"/>
              <a:t>Unpacking Performance Criteria</a:t>
            </a:r>
          </a:p>
        </p:txBody>
      </p:sp>
      <p:sp>
        <p:nvSpPr>
          <p:cNvPr id="22531" name="Content Placeholder 2"/>
          <p:cNvSpPr>
            <a:spLocks noGrp="1"/>
          </p:cNvSpPr>
          <p:nvPr>
            <p:ph idx="1"/>
          </p:nvPr>
        </p:nvSpPr>
        <p:spPr>
          <a:xfrm>
            <a:off x="457200" y="1295400"/>
            <a:ext cx="8229600" cy="4830763"/>
          </a:xfrm>
        </p:spPr>
        <p:txBody>
          <a:bodyPr/>
          <a:lstStyle/>
          <a:p>
            <a:r>
              <a:rPr lang="en-US" smtClean="0"/>
              <a:t>Linguistic complexity</a:t>
            </a:r>
          </a:p>
          <a:p>
            <a:pPr lvl="1"/>
            <a:r>
              <a:rPr lang="en-US" smtClean="0">
                <a:cs typeface="Arial" pitchFamily="34" charset="0"/>
              </a:rPr>
              <a:t>Cohesion</a:t>
            </a:r>
          </a:p>
          <a:p>
            <a:pPr lvl="1"/>
            <a:r>
              <a:rPr lang="en-US" smtClean="0">
                <a:cs typeface="Arial" pitchFamily="34" charset="0"/>
              </a:rPr>
              <a:t>Quantity  and variety of sentences</a:t>
            </a:r>
          </a:p>
          <a:p>
            <a:r>
              <a:rPr lang="en-US" smtClean="0"/>
              <a:t>Vocabulary </a:t>
            </a:r>
          </a:p>
          <a:p>
            <a:pPr lvl="1"/>
            <a:r>
              <a:rPr lang="en-US" smtClean="0">
                <a:cs typeface="Arial" pitchFamily="34" charset="0"/>
              </a:rPr>
              <a:t>Key grade level content-specific words</a:t>
            </a:r>
          </a:p>
          <a:p>
            <a:pPr lvl="1"/>
            <a:r>
              <a:rPr lang="en-US" smtClean="0">
                <a:cs typeface="Arial" pitchFamily="34" charset="0"/>
              </a:rPr>
              <a:t>Transitions</a:t>
            </a:r>
          </a:p>
          <a:p>
            <a:r>
              <a:rPr lang="en-US" smtClean="0"/>
              <a:t>Language control</a:t>
            </a:r>
          </a:p>
          <a:p>
            <a:pPr lvl="1"/>
            <a:r>
              <a:rPr lang="en-US" smtClean="0">
                <a:cs typeface="Arial" pitchFamily="34" charset="0"/>
              </a:rPr>
              <a:t>Unusual phonological characteristics</a:t>
            </a:r>
          </a:p>
          <a:p>
            <a:pPr lvl="1"/>
            <a:r>
              <a:rPr lang="en-US" smtClean="0">
                <a:cs typeface="Arial" pitchFamily="34" charset="0"/>
              </a:rPr>
              <a:t>Specific grammatical aspects</a:t>
            </a:r>
          </a:p>
          <a:p>
            <a:endParaRPr lang="en-US" smtClean="0"/>
          </a:p>
          <a:p>
            <a:endParaRPr lang="en-US" smtClean="0"/>
          </a:p>
          <a:p>
            <a:pPr lvl="2"/>
            <a:endParaRPr lang="en-US" smtClean="0">
              <a:cs typeface="Arial" pitchFamily="34" charset="0"/>
            </a:endParaRPr>
          </a:p>
          <a:p>
            <a:endParaRPr lang="en-US" smtClean="0"/>
          </a:p>
        </p:txBody>
      </p:sp>
      <p:pic>
        <p:nvPicPr>
          <p:cNvPr id="22532" name="Picture 2"/>
          <p:cNvPicPr>
            <a:picLocks noChangeAspect="1" noChangeArrowheads="1"/>
          </p:cNvPicPr>
          <p:nvPr/>
        </p:nvPicPr>
        <p:blipFill>
          <a:blip r:embed="rId2" cstate="print"/>
          <a:srcRect/>
          <a:stretch>
            <a:fillRect/>
          </a:stretch>
        </p:blipFill>
        <p:spPr bwMode="auto">
          <a:xfrm>
            <a:off x="6553200" y="1447800"/>
            <a:ext cx="2362200" cy="2133600"/>
          </a:xfrm>
          <a:prstGeom prst="rect">
            <a:avLst/>
          </a:prstGeom>
          <a:noFill/>
          <a:ln w="9525">
            <a:noFill/>
            <a:miter lim="800000"/>
            <a:headEnd/>
            <a:tailEnd/>
          </a:ln>
        </p:spPr>
      </p:pic>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0"/>
            <a:ext cx="8229600" cy="1417638"/>
          </a:xfrm>
          <a:ln>
            <a:noFill/>
          </a:ln>
        </p:spPr>
        <p:txBody>
          <a:bodyPr/>
          <a:lstStyle/>
          <a:p>
            <a:pPr eaLnBrk="1" hangingPunct="1"/>
            <a:r>
              <a:rPr lang="en-US" smtClean="0"/>
              <a:t>Objectives</a:t>
            </a:r>
          </a:p>
        </p:txBody>
      </p:sp>
      <p:sp>
        <p:nvSpPr>
          <p:cNvPr id="3" name="Content Placeholder 2"/>
          <p:cNvSpPr>
            <a:spLocks noGrp="1"/>
          </p:cNvSpPr>
          <p:nvPr>
            <p:ph idx="1"/>
          </p:nvPr>
        </p:nvSpPr>
        <p:spPr>
          <a:xfrm>
            <a:off x="457200" y="1447800"/>
            <a:ext cx="8229600" cy="5105400"/>
          </a:xfrm>
        </p:spPr>
        <p:txBody>
          <a:bodyPr>
            <a:normAutofit/>
          </a:bodyPr>
          <a:lstStyle/>
          <a:p>
            <a:pPr eaLnBrk="1" hangingPunct="1">
              <a:defRPr/>
            </a:pPr>
            <a:r>
              <a:rPr lang="en-US" dirty="0" smtClean="0"/>
              <a:t>Participants will be able to:</a:t>
            </a:r>
          </a:p>
          <a:p>
            <a:pPr lvl="1" eaLnBrk="1" hangingPunct="1">
              <a:defRPr/>
            </a:pPr>
            <a:r>
              <a:rPr lang="en-US" dirty="0" smtClean="0"/>
              <a:t>Identify core components of an ESL curriculum.</a:t>
            </a:r>
          </a:p>
          <a:p>
            <a:pPr lvl="2" eaLnBrk="1" hangingPunct="1">
              <a:defRPr/>
            </a:pPr>
            <a:r>
              <a:rPr lang="en-US" dirty="0" smtClean="0"/>
              <a:t>Standards (NJCCCS/CC &amp; WIDA)</a:t>
            </a:r>
          </a:p>
          <a:p>
            <a:pPr lvl="3" eaLnBrk="1" hangingPunct="1">
              <a:defRPr/>
            </a:pPr>
            <a:r>
              <a:rPr lang="en-US" dirty="0" smtClean="0"/>
              <a:t>Language embedded in content</a:t>
            </a:r>
          </a:p>
          <a:p>
            <a:pPr lvl="2" eaLnBrk="1" hangingPunct="1">
              <a:defRPr/>
            </a:pPr>
            <a:r>
              <a:rPr lang="en-US" dirty="0" smtClean="0"/>
              <a:t>Evidence of understanding</a:t>
            </a:r>
          </a:p>
          <a:p>
            <a:pPr lvl="2" eaLnBrk="1" hangingPunct="1">
              <a:defRPr/>
            </a:pPr>
            <a:r>
              <a:rPr lang="en-US" dirty="0" smtClean="0"/>
              <a:t>Transformation of Model Performance Indicators</a:t>
            </a:r>
          </a:p>
          <a:p>
            <a:pPr lvl="2" eaLnBrk="1" hangingPunct="1">
              <a:defRPr/>
            </a:pPr>
            <a:r>
              <a:rPr lang="en-US" dirty="0" smtClean="0"/>
              <a:t>Learning experiences/Activities</a:t>
            </a:r>
          </a:p>
          <a:p>
            <a:pPr lvl="1" eaLnBrk="1" hangingPunct="1">
              <a:defRPr/>
            </a:pPr>
            <a:r>
              <a:rPr lang="en-US" dirty="0" smtClean="0"/>
              <a:t>Gain knowledge of NJ initiatives in unit planning.</a:t>
            </a:r>
          </a:p>
          <a:p>
            <a:pPr lvl="2" eaLnBrk="1" hangingPunct="1">
              <a:defRPr/>
            </a:pPr>
            <a:r>
              <a:rPr lang="en-US" dirty="0" smtClean="0"/>
              <a:t>Backward design</a:t>
            </a:r>
          </a:p>
          <a:p>
            <a:pPr lvl="2" eaLnBrk="1" hangingPunct="1">
              <a:defRPr/>
            </a:pPr>
            <a:r>
              <a:rPr lang="en-US" dirty="0" smtClean="0"/>
              <a:t>21</a:t>
            </a:r>
            <a:r>
              <a:rPr lang="en-US" baseline="30000" dirty="0" smtClean="0"/>
              <a:t>st</a:t>
            </a:r>
            <a:r>
              <a:rPr lang="en-US" dirty="0" smtClean="0"/>
              <a:t> Century Skills &amp; Themes</a:t>
            </a:r>
          </a:p>
        </p:txBody>
      </p:sp>
      <p:pic>
        <p:nvPicPr>
          <p:cNvPr id="8196" name="Picture 2" descr="C:\Program Files\Microsoft Office\MEDIA\CAGCAT10\j0293844.wmf"/>
          <p:cNvPicPr>
            <a:picLocks noChangeAspect="1" noChangeArrowheads="1"/>
          </p:cNvPicPr>
          <p:nvPr/>
        </p:nvPicPr>
        <p:blipFill>
          <a:blip r:embed="rId3" cstate="print"/>
          <a:srcRect/>
          <a:stretch>
            <a:fillRect/>
          </a:stretch>
        </p:blipFill>
        <p:spPr bwMode="auto">
          <a:xfrm>
            <a:off x="6324600" y="0"/>
            <a:ext cx="1738313" cy="1295400"/>
          </a:xfrm>
          <a:prstGeom prst="rect">
            <a:avLst/>
          </a:prstGeom>
          <a:noFill/>
          <a:ln w="9525">
            <a:noFill/>
            <a:miter lim="800000"/>
            <a:headEnd/>
            <a:tailEnd/>
          </a:ln>
        </p:spPr>
      </p:pic>
      <p:pic>
        <p:nvPicPr>
          <p:cNvPr id="6"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533400"/>
          </a:xfrm>
        </p:spPr>
        <p:txBody>
          <a:bodyPr/>
          <a:lstStyle/>
          <a:p>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Language Functions and Examples of Forms</a:t>
            </a:r>
            <a:r>
              <a:rPr lang="en-US" dirty="0" smtClean="0"/>
              <a:t/>
            </a:r>
            <a:br>
              <a:rPr lang="en-US" dirty="0" smtClean="0"/>
            </a:br>
            <a:endParaRPr lang="en-US" dirty="0"/>
          </a:p>
        </p:txBody>
      </p:sp>
      <p:graphicFrame>
        <p:nvGraphicFramePr>
          <p:cNvPr id="5" name="Content Placeholder 4"/>
          <p:cNvGraphicFramePr>
            <a:graphicFrameLocks noGrp="1"/>
          </p:cNvGraphicFramePr>
          <p:nvPr>
            <p:ph idx="1"/>
          </p:nvPr>
        </p:nvGraphicFramePr>
        <p:xfrm>
          <a:off x="381000" y="1219200"/>
          <a:ext cx="8229600" cy="5120640"/>
        </p:xfrm>
        <a:graphic>
          <a:graphicData uri="http://schemas.openxmlformats.org/drawingml/2006/table">
            <a:tbl>
              <a:tblPr firstRow="1" bandRow="1">
                <a:tableStyleId>{5C22544A-7EE6-4342-B048-85BDC9FD1C3A}</a:tableStyleId>
              </a:tblPr>
              <a:tblGrid>
                <a:gridCol w="3962400"/>
                <a:gridCol w="4267200"/>
              </a:tblGrid>
              <a:tr h="370840">
                <a:tc>
                  <a:txBody>
                    <a:bodyPr/>
                    <a:lstStyle/>
                    <a:p>
                      <a:r>
                        <a:rPr lang="en-US" sz="2400" b="1" dirty="0" smtClean="0">
                          <a:latin typeface="Times New Roman" pitchFamily="18" charset="0"/>
                          <a:cs typeface="Times New Roman" pitchFamily="18" charset="0"/>
                        </a:rPr>
                        <a:t>Language Function </a:t>
                      </a:r>
                      <a:endParaRPr lang="en-US" sz="2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latin typeface="Times New Roman" pitchFamily="18" charset="0"/>
                          <a:cs typeface="Times New Roman" pitchFamily="18" charset="0"/>
                        </a:rPr>
                        <a:t>Examples of Language Forms</a:t>
                      </a:r>
                    </a:p>
                    <a:p>
                      <a:endParaRPr lang="en-US" sz="2400" dirty="0">
                        <a:latin typeface="Times New Roman" pitchFamily="18" charset="0"/>
                        <a:cs typeface="Times New Roman" pitchFamily="18" charset="0"/>
                      </a:endParaRPr>
                    </a:p>
                  </a:txBody>
                  <a:tcPr/>
                </a:tc>
              </a:tr>
              <a:tr h="370840">
                <a:tc>
                  <a:txBody>
                    <a:bodyPr/>
                    <a:lstStyle/>
                    <a:p>
                      <a:r>
                        <a:rPr lang="en-US" sz="2000" b="1" dirty="0" smtClean="0">
                          <a:latin typeface="Times New Roman" pitchFamily="18" charset="0"/>
                          <a:cs typeface="Times New Roman" pitchFamily="18" charset="0"/>
                        </a:rPr>
                        <a:t>Expressing needs and likes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Indirect/ direct object, subject/ verb agreement, pronouns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Describing people, places, and things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Nouns, pronouns, adjectives</a:t>
                      </a:r>
                    </a:p>
                    <a:p>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Describing spatial and temporal relations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US" sz="2000" b="1" dirty="0" smtClean="0">
                          <a:latin typeface="Times New Roman" pitchFamily="18" charset="0"/>
                          <a:cs typeface="Times New Roman" pitchFamily="18" charset="0"/>
                        </a:rPr>
                        <a:t>Prepositional phrases</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Describing actions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US" sz="2000" b="1" dirty="0" smtClean="0">
                          <a:latin typeface="Times New Roman" pitchFamily="18" charset="0"/>
                          <a:cs typeface="Times New Roman" pitchFamily="18" charset="0"/>
                        </a:rPr>
                        <a:t>Present progressive</a:t>
                      </a:r>
                    </a:p>
                    <a:p>
                      <a:r>
                        <a:rPr lang="en-US" sz="2000" b="1" dirty="0" smtClean="0">
                          <a:latin typeface="Times New Roman" pitchFamily="18" charset="0"/>
                          <a:cs typeface="Times New Roman" pitchFamily="18" charset="0"/>
                        </a:rPr>
                        <a:t>tense, adverbs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Retelling/relating past events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Past tense verbs, perfect aspect (present and past)</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Making predictions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Verbs: future tense, conditional mode</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Asking Informational Questions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Verbs and verb phrases in questions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pic>
        <p:nvPicPr>
          <p:cNvPr id="4"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1000" y="228600"/>
            <a:ext cx="8534400" cy="762000"/>
          </a:xfrm>
          <a:prstGeom prst="rect">
            <a:avLst/>
          </a:prstGeom>
          <a:no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smtClean="0">
                <a:ln>
                  <a:noFill/>
                </a:ln>
                <a:solidFill>
                  <a:srgbClr val="0055AA"/>
                </a:solidFill>
                <a:effectLst/>
                <a:uLnTx/>
                <a:uFillTx/>
                <a:latin typeface="Times New Roman" pitchFamily="18" charset="0"/>
                <a:ea typeface="+mj-ea"/>
                <a:cs typeface="Times New Roman" pitchFamily="18" charset="0"/>
              </a:rPr>
              <a:t>Focus on Language Embedded in Content</a:t>
            </a:r>
            <a:endParaRPr kumimoji="0" lang="en-US" sz="3600" b="1" i="0" u="none" strike="noStrike" kern="1200" cap="none" spc="0" normalizeH="0" baseline="0" noProof="0" dirty="0">
              <a:ln>
                <a:noFill/>
              </a:ln>
              <a:solidFill>
                <a:srgbClr val="0055AA"/>
              </a:solidFill>
              <a:effectLst/>
              <a:uLnTx/>
              <a:uFillTx/>
              <a:latin typeface="Times New Roman" pitchFamily="18" charset="0"/>
              <a:ea typeface="+mj-ea"/>
              <a:cs typeface="Times New Roman" pitchFamily="18" charset="0"/>
            </a:endParaRPr>
          </a:p>
        </p:txBody>
      </p:sp>
      <p:sp>
        <p:nvSpPr>
          <p:cNvPr id="4" name="Rectangle 3"/>
          <p:cNvSpPr/>
          <p:nvPr/>
        </p:nvSpPr>
        <p:spPr>
          <a:xfrm>
            <a:off x="685800" y="1295401"/>
            <a:ext cx="7620000" cy="5016758"/>
          </a:xfrm>
          <a:prstGeom prst="rect">
            <a:avLst/>
          </a:prstGeom>
        </p:spPr>
        <p:txBody>
          <a:bodyPr wrap="square">
            <a:spAutoFit/>
          </a:bodyPr>
          <a:lstStyle/>
          <a:p>
            <a:pPr>
              <a:buFont typeface="Arial" pitchFamily="34" charset="0"/>
              <a:buChar char="•"/>
            </a:pPr>
            <a:r>
              <a:rPr lang="en-US" sz="3200" u="sng" dirty="0" smtClean="0">
                <a:latin typeface="Times New Roman" pitchFamily="18" charset="0"/>
                <a:cs typeface="Times New Roman" pitchFamily="18" charset="0"/>
              </a:rPr>
              <a:t>Language functions </a:t>
            </a:r>
            <a:r>
              <a:rPr lang="en-US" sz="3200" dirty="0" smtClean="0">
                <a:latin typeface="Times New Roman" pitchFamily="18" charset="0"/>
                <a:cs typeface="Times New Roman" pitchFamily="18" charset="0"/>
              </a:rPr>
              <a:t>(travel across content </a:t>
            </a:r>
          </a:p>
          <a:p>
            <a:r>
              <a:rPr lang="en-US" sz="3200" dirty="0" smtClean="0">
                <a:latin typeface="Times New Roman" pitchFamily="18" charset="0"/>
                <a:cs typeface="Times New Roman" pitchFamily="18" charset="0"/>
              </a:rPr>
              <a:t>  areas)</a:t>
            </a:r>
          </a:p>
          <a:p>
            <a:pPr lvl="1">
              <a:buFont typeface="Arial" pitchFamily="34" charset="0"/>
              <a:buChar char="•"/>
            </a:pPr>
            <a:r>
              <a:rPr lang="en-US" sz="3200" dirty="0" smtClean="0">
                <a:latin typeface="Times New Roman" pitchFamily="18" charset="0"/>
                <a:cs typeface="Times New Roman" pitchFamily="18" charset="0"/>
              </a:rPr>
              <a:t>Describe, compare/contrast, summarize, </a:t>
            </a:r>
          </a:p>
          <a:p>
            <a:pPr lvl="1"/>
            <a:r>
              <a:rPr lang="en-US" sz="3200" dirty="0" smtClean="0">
                <a:latin typeface="Times New Roman" pitchFamily="18" charset="0"/>
                <a:cs typeface="Times New Roman" pitchFamily="18" charset="0"/>
              </a:rPr>
              <a:t>  explain, ask and answer questions, etc.</a:t>
            </a:r>
          </a:p>
          <a:p>
            <a:pPr>
              <a:buFont typeface="Arial" pitchFamily="34" charset="0"/>
              <a:buChar char="•"/>
            </a:pPr>
            <a:r>
              <a:rPr lang="en-US" sz="3200" u="sng" dirty="0" smtClean="0">
                <a:latin typeface="Times New Roman" pitchFamily="18" charset="0"/>
                <a:cs typeface="Times New Roman" pitchFamily="18" charset="0"/>
              </a:rPr>
              <a:t>Key content vocabulary</a:t>
            </a:r>
          </a:p>
          <a:p>
            <a:pPr lvl="1">
              <a:buFont typeface="Arial" pitchFamily="34" charset="0"/>
              <a:buChar char="•"/>
            </a:pPr>
            <a:r>
              <a:rPr lang="en-US" sz="3200" dirty="0" smtClean="0">
                <a:latin typeface="Times New Roman" pitchFamily="18" charset="0"/>
                <a:cs typeface="Times New Roman" pitchFamily="18" charset="0"/>
              </a:rPr>
              <a:t>All ELP levels need to know</a:t>
            </a:r>
          </a:p>
          <a:p>
            <a:pPr>
              <a:buFont typeface="Arial" pitchFamily="34" charset="0"/>
              <a:buChar char="•"/>
            </a:pPr>
            <a:r>
              <a:rPr lang="en-US" sz="3200" u="sng" dirty="0" smtClean="0">
                <a:latin typeface="Times New Roman" pitchFamily="18" charset="0"/>
                <a:cs typeface="Times New Roman" pitchFamily="18" charset="0"/>
              </a:rPr>
              <a:t>Academic structure language</a:t>
            </a:r>
          </a:p>
          <a:p>
            <a:pPr lvl="1">
              <a:buFont typeface="Arial" pitchFamily="34" charset="0"/>
              <a:buChar char="•"/>
            </a:pPr>
            <a:r>
              <a:rPr lang="en-US" sz="3200" dirty="0" smtClean="0">
                <a:latin typeface="Times New Roman" pitchFamily="18" charset="0"/>
                <a:cs typeface="Times New Roman" pitchFamily="18" charset="0"/>
              </a:rPr>
              <a:t>If, then; As a result; Whereas </a:t>
            </a:r>
          </a:p>
          <a:p>
            <a:pPr>
              <a:buFont typeface="Arial" pitchFamily="34" charset="0"/>
              <a:buChar char="•"/>
            </a:pPr>
            <a:r>
              <a:rPr lang="en-US" sz="3200" u="sng" dirty="0" smtClean="0">
                <a:latin typeface="Times New Roman" pitchFamily="18" charset="0"/>
                <a:cs typeface="Times New Roman" pitchFamily="18" charset="0"/>
              </a:rPr>
              <a:t>Differentiate according to ELP level </a:t>
            </a:r>
            <a:endParaRPr lang="en-US" sz="3200" u="sng" dirty="0" smtClean="0">
              <a:latin typeface="Times New Roman" pitchFamily="18" charset="0"/>
              <a:cs typeface="Times New Roman" pitchFamily="18" charset="0"/>
            </a:endParaRPr>
          </a:p>
          <a:p>
            <a:pPr lvl="1">
              <a:buFont typeface="Arial" pitchFamily="34" charset="0"/>
              <a:buChar char="•"/>
            </a:pPr>
            <a:r>
              <a:rPr lang="en-US" sz="3200" u="sng"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use can-do descriptors</a:t>
            </a:r>
            <a:endParaRPr lang="en-US" sz="3200" dirty="0" smtClean="0">
              <a:latin typeface="Times New Roman" pitchFamily="18" charset="0"/>
              <a:cs typeface="Times New Roman" pitchFamily="18" charset="0"/>
            </a:endParaRPr>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76200"/>
            <a:ext cx="8610600" cy="1143000"/>
          </a:xfrm>
        </p:spPr>
        <p:txBody>
          <a:bodyPr>
            <a:normAutofit/>
          </a:bodyPr>
          <a:lstStyle/>
          <a:p>
            <a:pPr eaLnBrk="1" hangingPunct="1"/>
            <a:r>
              <a:rPr lang="en-US" sz="3600" dirty="0" smtClean="0">
                <a:effectLst>
                  <a:outerShdw blurRad="38100" dist="38100" dir="2700000" algn="tl">
                    <a:srgbClr val="000000">
                      <a:alpha val="43137"/>
                    </a:srgbClr>
                  </a:outerShdw>
                </a:effectLst>
                <a:latin typeface="Times New Roman" pitchFamily="18" charset="0"/>
                <a:cs typeface="Times New Roman" pitchFamily="18" charset="0"/>
              </a:rPr>
              <a:t>Language </a:t>
            </a:r>
            <a:r>
              <a:rPr lang="en-US" sz="3600" dirty="0" smtClean="0">
                <a:effectLst>
                  <a:outerShdw blurRad="38100" dist="38100" dir="2700000" algn="tl">
                    <a:srgbClr val="000000">
                      <a:alpha val="43137"/>
                    </a:srgbClr>
                  </a:outerShdw>
                </a:effectLst>
                <a:latin typeface="Times New Roman" pitchFamily="18" charset="0"/>
                <a:cs typeface="Times New Roman" pitchFamily="18" charset="0"/>
              </a:rPr>
              <a:t>Function: Compare/Contrast</a:t>
            </a:r>
            <a:endParaRPr lang="pt-PT" sz="36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1508" name="Oval 4"/>
          <p:cNvSpPr>
            <a:spLocks noGrp="1" noChangeArrowheads="1"/>
          </p:cNvSpPr>
          <p:nvPr>
            <p:ph idx="1"/>
          </p:nvPr>
        </p:nvSpPr>
        <p:spPr bwMode="black">
          <a:xfrm>
            <a:off x="3276600" y="2286000"/>
            <a:ext cx="5105400" cy="3429000"/>
          </a:xfrm>
          <a:prstGeom prst="ellipse">
            <a:avLst/>
          </a:prstGeom>
          <a:ln w="12700" cap="sq">
            <a:solidFill>
              <a:schemeClr val="tx1"/>
            </a:solidFill>
            <a:round/>
            <a:headEnd type="none" w="sm" len="sm"/>
            <a:tailEnd type="none" w="sm" len="sm"/>
          </a:ln>
        </p:spPr>
        <p:txBody>
          <a:bodyPr lIns="92075" tIns="46038" rIns="92075" bIns="46038"/>
          <a:lstStyle/>
          <a:p>
            <a:pPr eaLnBrk="1" hangingPunct="1">
              <a:buFontTx/>
              <a:buNone/>
            </a:pPr>
            <a:r>
              <a:rPr lang="en-US" dirty="0" smtClean="0"/>
              <a:t>     </a:t>
            </a:r>
            <a:endParaRPr lang="pt-PT" dirty="0" smtClean="0"/>
          </a:p>
        </p:txBody>
      </p:sp>
      <p:sp>
        <p:nvSpPr>
          <p:cNvPr id="21507" name="Oval 3"/>
          <p:cNvSpPr>
            <a:spLocks noChangeArrowheads="1"/>
          </p:cNvSpPr>
          <p:nvPr/>
        </p:nvSpPr>
        <p:spPr bwMode="black">
          <a:xfrm>
            <a:off x="533400" y="2286000"/>
            <a:ext cx="4648200" cy="3429000"/>
          </a:xfrm>
          <a:prstGeom prst="ellipse">
            <a:avLst/>
          </a:prstGeom>
          <a:noFill/>
          <a:ln w="12700" cap="sq">
            <a:solidFill>
              <a:schemeClr val="tx1"/>
            </a:solidFill>
            <a:round/>
            <a:headEnd type="none" w="sm" len="sm"/>
            <a:tailEnd type="none" w="sm" len="sm"/>
          </a:ln>
        </p:spPr>
        <p:txBody>
          <a:bodyPr wrap="none" anchor="ctr"/>
          <a:lstStyle/>
          <a:p>
            <a:endParaRPr lang="en-US"/>
          </a:p>
        </p:txBody>
      </p:sp>
      <p:sp>
        <p:nvSpPr>
          <p:cNvPr id="21509" name="Text Box 5"/>
          <p:cNvSpPr txBox="1">
            <a:spLocks noChangeArrowheads="1"/>
          </p:cNvSpPr>
          <p:nvPr/>
        </p:nvSpPr>
        <p:spPr bwMode="black">
          <a:xfrm>
            <a:off x="1600200" y="1676400"/>
            <a:ext cx="2517775" cy="461963"/>
          </a:xfrm>
          <a:prstGeom prst="rect">
            <a:avLst/>
          </a:prstGeom>
          <a:noFill/>
          <a:ln w="12700" cap="sq">
            <a:noFill/>
            <a:miter lim="800000"/>
            <a:headEnd type="none" w="sm" len="sm"/>
            <a:tailEnd type="none" w="sm" len="sm"/>
          </a:ln>
        </p:spPr>
        <p:txBody>
          <a:bodyPr wrap="none">
            <a:spAutoFit/>
          </a:bodyPr>
          <a:lstStyle/>
          <a:p>
            <a:r>
              <a:rPr lang="en-US" sz="2400" b="1">
                <a:solidFill>
                  <a:schemeClr val="hlink"/>
                </a:solidFill>
                <a:latin typeface="Times New Roman" pitchFamily="18" charset="0"/>
              </a:rPr>
              <a:t>Marine mammals</a:t>
            </a:r>
            <a:endParaRPr lang="pt-PT" sz="2400" b="1">
              <a:latin typeface="Times New Roman" pitchFamily="18" charset="0"/>
            </a:endParaRPr>
          </a:p>
        </p:txBody>
      </p:sp>
      <p:sp>
        <p:nvSpPr>
          <p:cNvPr id="21510" name="Text Box 6"/>
          <p:cNvSpPr txBox="1">
            <a:spLocks noChangeArrowheads="1"/>
          </p:cNvSpPr>
          <p:nvPr/>
        </p:nvSpPr>
        <p:spPr bwMode="black">
          <a:xfrm>
            <a:off x="6172200" y="1752600"/>
            <a:ext cx="1905000" cy="461963"/>
          </a:xfrm>
          <a:prstGeom prst="rect">
            <a:avLst/>
          </a:prstGeom>
          <a:noFill/>
          <a:ln w="12700" cap="sq">
            <a:noFill/>
            <a:miter lim="800000"/>
            <a:headEnd type="none" w="sm" len="sm"/>
            <a:tailEnd type="none" w="sm" len="sm"/>
          </a:ln>
        </p:spPr>
        <p:txBody>
          <a:bodyPr>
            <a:spAutoFit/>
          </a:bodyPr>
          <a:lstStyle/>
          <a:p>
            <a:r>
              <a:rPr lang="en-US" sz="2400" b="1" dirty="0">
                <a:solidFill>
                  <a:srgbClr val="FF0000"/>
                </a:solidFill>
                <a:latin typeface="Times New Roman" pitchFamily="18" charset="0"/>
              </a:rPr>
              <a:t>Ocean fish</a:t>
            </a:r>
            <a:endParaRPr lang="pt-PT" sz="2400" b="1" dirty="0">
              <a:solidFill>
                <a:srgbClr val="FF0000"/>
              </a:solidFill>
              <a:latin typeface="Times New Roman" pitchFamily="18" charset="0"/>
            </a:endParaRPr>
          </a:p>
        </p:txBody>
      </p:sp>
      <p:sp>
        <p:nvSpPr>
          <p:cNvPr id="21511" name="Text Box 7"/>
          <p:cNvSpPr txBox="1">
            <a:spLocks noChangeArrowheads="1"/>
          </p:cNvSpPr>
          <p:nvPr/>
        </p:nvSpPr>
        <p:spPr bwMode="black">
          <a:xfrm>
            <a:off x="1219200" y="3124200"/>
            <a:ext cx="1733231" cy="1200329"/>
          </a:xfrm>
          <a:prstGeom prst="rect">
            <a:avLst/>
          </a:prstGeom>
          <a:noFill/>
          <a:ln w="12700" cap="sq">
            <a:noFill/>
            <a:miter lim="800000"/>
            <a:headEnd type="none" w="sm" len="sm"/>
            <a:tailEnd type="none" w="sm" len="sm"/>
          </a:ln>
        </p:spPr>
        <p:txBody>
          <a:bodyPr wrap="none">
            <a:spAutoFit/>
          </a:bodyPr>
          <a:lstStyle/>
          <a:p>
            <a:pPr>
              <a:buFont typeface="Arial" pitchFamily="34" charset="0"/>
              <a:buChar char="•"/>
            </a:pPr>
            <a:r>
              <a:rPr lang="en-US" b="1" dirty="0">
                <a:solidFill>
                  <a:schemeClr val="hlink"/>
                </a:solidFill>
                <a:latin typeface="Times New Roman" pitchFamily="18" charset="0"/>
              </a:rPr>
              <a:t>Born alive</a:t>
            </a:r>
          </a:p>
          <a:p>
            <a:pPr>
              <a:buFont typeface="Arial" pitchFamily="34" charset="0"/>
              <a:buChar char="•"/>
            </a:pPr>
            <a:r>
              <a:rPr lang="en-US" b="1" dirty="0">
                <a:solidFill>
                  <a:schemeClr val="hlink"/>
                </a:solidFill>
                <a:latin typeface="Times New Roman" pitchFamily="18" charset="0"/>
              </a:rPr>
              <a:t>Lungs</a:t>
            </a:r>
          </a:p>
          <a:p>
            <a:pPr>
              <a:buFont typeface="Arial" pitchFamily="34" charset="0"/>
              <a:buChar char="•"/>
            </a:pPr>
            <a:r>
              <a:rPr lang="en-US" b="1" dirty="0">
                <a:solidFill>
                  <a:schemeClr val="hlink"/>
                </a:solidFill>
                <a:latin typeface="Times New Roman" pitchFamily="18" charset="0"/>
              </a:rPr>
              <a:t>Warm blooded</a:t>
            </a:r>
          </a:p>
          <a:p>
            <a:pPr>
              <a:buFont typeface="Arial" pitchFamily="34" charset="0"/>
              <a:buChar char="•"/>
            </a:pPr>
            <a:r>
              <a:rPr lang="en-US" b="1" dirty="0">
                <a:solidFill>
                  <a:schemeClr val="hlink"/>
                </a:solidFill>
                <a:latin typeface="Times New Roman" pitchFamily="18" charset="0"/>
              </a:rPr>
              <a:t>Produce milk</a:t>
            </a:r>
            <a:endParaRPr lang="pt-PT" b="1" dirty="0">
              <a:latin typeface="Times New Roman" pitchFamily="18" charset="0"/>
            </a:endParaRPr>
          </a:p>
        </p:txBody>
      </p:sp>
      <p:sp>
        <p:nvSpPr>
          <p:cNvPr id="21512" name="Text Box 8"/>
          <p:cNvSpPr txBox="1">
            <a:spLocks noChangeArrowheads="1"/>
          </p:cNvSpPr>
          <p:nvPr/>
        </p:nvSpPr>
        <p:spPr bwMode="black">
          <a:xfrm>
            <a:off x="5257800" y="3048000"/>
            <a:ext cx="2835275" cy="1200150"/>
          </a:xfrm>
          <a:prstGeom prst="rect">
            <a:avLst/>
          </a:prstGeom>
          <a:noFill/>
          <a:ln w="12700" cap="sq">
            <a:noFill/>
            <a:miter lim="800000"/>
            <a:headEnd type="none" w="sm" len="sm"/>
            <a:tailEnd type="none" w="sm" len="sm"/>
          </a:ln>
        </p:spPr>
        <p:txBody>
          <a:bodyPr>
            <a:spAutoFit/>
          </a:bodyPr>
          <a:lstStyle/>
          <a:p>
            <a:pPr>
              <a:buFont typeface="Arial" pitchFamily="34" charset="0"/>
              <a:buChar char="•"/>
            </a:pPr>
            <a:r>
              <a:rPr lang="en-US" b="1" dirty="0">
                <a:solidFill>
                  <a:srgbClr val="FF0000"/>
                </a:solidFill>
                <a:latin typeface="Times New Roman" pitchFamily="18" charset="0"/>
              </a:rPr>
              <a:t>Born from eggs</a:t>
            </a:r>
          </a:p>
          <a:p>
            <a:pPr>
              <a:buFont typeface="Arial" pitchFamily="34" charset="0"/>
              <a:buChar char="•"/>
            </a:pPr>
            <a:r>
              <a:rPr lang="en-US" b="1" dirty="0">
                <a:solidFill>
                  <a:srgbClr val="FF0000"/>
                </a:solidFill>
                <a:latin typeface="Times New Roman" pitchFamily="18" charset="0"/>
              </a:rPr>
              <a:t>Gills</a:t>
            </a:r>
          </a:p>
          <a:p>
            <a:pPr>
              <a:buFont typeface="Arial" pitchFamily="34" charset="0"/>
              <a:buChar char="•"/>
            </a:pPr>
            <a:r>
              <a:rPr lang="en-US" b="1" dirty="0">
                <a:solidFill>
                  <a:srgbClr val="FF0000"/>
                </a:solidFill>
                <a:latin typeface="Times New Roman" pitchFamily="18" charset="0"/>
              </a:rPr>
              <a:t>Cold blooded</a:t>
            </a:r>
          </a:p>
          <a:p>
            <a:pPr>
              <a:buFont typeface="Arial" pitchFamily="34" charset="0"/>
              <a:buChar char="•"/>
            </a:pPr>
            <a:r>
              <a:rPr lang="en-US" b="1" dirty="0">
                <a:solidFill>
                  <a:srgbClr val="FF0000"/>
                </a:solidFill>
                <a:latin typeface="Times New Roman" pitchFamily="18" charset="0"/>
              </a:rPr>
              <a:t>Do not produce milk</a:t>
            </a:r>
            <a:endParaRPr lang="pt-PT" b="1" dirty="0">
              <a:solidFill>
                <a:srgbClr val="FF0000"/>
              </a:solidFill>
              <a:latin typeface="Times New Roman" pitchFamily="18" charset="0"/>
            </a:endParaRPr>
          </a:p>
        </p:txBody>
      </p:sp>
      <p:sp>
        <p:nvSpPr>
          <p:cNvPr id="21513" name="Text Box 9"/>
          <p:cNvSpPr txBox="1">
            <a:spLocks noChangeArrowheads="1"/>
          </p:cNvSpPr>
          <p:nvPr/>
        </p:nvSpPr>
        <p:spPr bwMode="black">
          <a:xfrm>
            <a:off x="3581400" y="2971800"/>
            <a:ext cx="1960563" cy="1200329"/>
          </a:xfrm>
          <a:prstGeom prst="rect">
            <a:avLst/>
          </a:prstGeom>
          <a:noFill/>
          <a:ln w="12700" cap="sq">
            <a:noFill/>
            <a:miter lim="800000"/>
            <a:headEnd type="none" w="sm" len="sm"/>
            <a:tailEnd type="none" w="sm" len="sm"/>
          </a:ln>
        </p:spPr>
        <p:txBody>
          <a:bodyPr>
            <a:spAutoFit/>
          </a:bodyPr>
          <a:lstStyle/>
          <a:p>
            <a:pPr>
              <a:buFont typeface="Arial" pitchFamily="34" charset="0"/>
              <a:buChar char="•"/>
            </a:pPr>
            <a:r>
              <a:rPr lang="en-US" b="1" dirty="0">
                <a:latin typeface="Times New Roman" pitchFamily="18" charset="0"/>
              </a:rPr>
              <a:t>Excellent</a:t>
            </a:r>
          </a:p>
          <a:p>
            <a:r>
              <a:rPr lang="en-US" b="1" dirty="0" smtClean="0">
                <a:latin typeface="Times New Roman" pitchFamily="18" charset="0"/>
              </a:rPr>
              <a:t>     swimmers</a:t>
            </a:r>
            <a:endParaRPr lang="en-US" b="1" dirty="0">
              <a:latin typeface="Times New Roman" pitchFamily="18" charset="0"/>
            </a:endParaRPr>
          </a:p>
          <a:p>
            <a:pPr>
              <a:buFont typeface="Arial" pitchFamily="34" charset="0"/>
              <a:buChar char="•"/>
            </a:pPr>
            <a:r>
              <a:rPr lang="en-US" b="1" dirty="0">
                <a:latin typeface="Times New Roman" pitchFamily="18" charset="0"/>
              </a:rPr>
              <a:t>Vertebrates</a:t>
            </a:r>
          </a:p>
          <a:p>
            <a:pPr>
              <a:buFont typeface="Arial" pitchFamily="34" charset="0"/>
              <a:buChar char="•"/>
            </a:pPr>
            <a:r>
              <a:rPr lang="en-US" b="1" dirty="0">
                <a:latin typeface="Times New Roman" pitchFamily="18" charset="0"/>
              </a:rPr>
              <a:t>Live </a:t>
            </a:r>
            <a:r>
              <a:rPr lang="en-US" b="1" dirty="0" smtClean="0">
                <a:latin typeface="Times New Roman" pitchFamily="18" charset="0"/>
              </a:rPr>
              <a:t>in </a:t>
            </a:r>
            <a:r>
              <a:rPr lang="en-US" b="1" dirty="0">
                <a:latin typeface="Times New Roman" pitchFamily="18" charset="0"/>
              </a:rPr>
              <a:t>groups</a:t>
            </a:r>
            <a:endParaRPr lang="pt-PT" b="1" dirty="0">
              <a:latin typeface="Times New Roman" pitchFamily="18" charset="0"/>
            </a:endParaRPr>
          </a:p>
        </p:txBody>
      </p:sp>
      <p:pic>
        <p:nvPicPr>
          <p:cNvPr id="10"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rPr>
              <a:t>Academic Language Forms: </a:t>
            </a:r>
            <a:r>
              <a:rPr lang="en-US" dirty="0" smtClean="0"/>
              <a:t>Compare/Contrast</a:t>
            </a:r>
            <a:endParaRPr lang="pt-PT" dirty="0" smtClean="0"/>
          </a:p>
        </p:txBody>
      </p:sp>
      <p:sp>
        <p:nvSpPr>
          <p:cNvPr id="22531" name="Rectangle 3"/>
          <p:cNvSpPr>
            <a:spLocks noGrp="1" noChangeArrowheads="1"/>
          </p:cNvSpPr>
          <p:nvPr>
            <p:ph idx="1"/>
          </p:nvPr>
        </p:nvSpPr>
        <p:spPr>
          <a:xfrm>
            <a:off x="304800" y="1219200"/>
            <a:ext cx="8534400" cy="5334000"/>
          </a:xfrm>
          <a:ln>
            <a:solidFill>
              <a:schemeClr val="tx1"/>
            </a:solidFill>
          </a:ln>
        </p:spPr>
        <p:txBody>
          <a:bodyPr/>
          <a:lstStyle/>
          <a:p>
            <a:pPr eaLnBrk="1" hangingPunct="1">
              <a:lnSpc>
                <a:spcPct val="90000"/>
              </a:lnSpc>
            </a:pPr>
            <a:r>
              <a:rPr lang="en-US" sz="2400" dirty="0" smtClean="0"/>
              <a:t>Providing the mortar words will enable students to use language to </a:t>
            </a:r>
            <a:r>
              <a:rPr lang="en-US" sz="2400" b="1" i="1" dirty="0" smtClean="0"/>
              <a:t>compare and contrast</a:t>
            </a:r>
            <a:r>
              <a:rPr lang="en-US" sz="2400" b="1" dirty="0" smtClean="0"/>
              <a:t>.</a:t>
            </a:r>
          </a:p>
          <a:p>
            <a:pPr eaLnBrk="1" hangingPunct="1">
              <a:lnSpc>
                <a:spcPct val="90000"/>
              </a:lnSpc>
              <a:buNone/>
            </a:pPr>
            <a:endParaRPr lang="en-US" sz="2400" b="1" dirty="0" smtClean="0"/>
          </a:p>
          <a:p>
            <a:pPr eaLnBrk="1" hangingPunct="1">
              <a:lnSpc>
                <a:spcPct val="90000"/>
              </a:lnSpc>
            </a:pPr>
            <a:r>
              <a:rPr lang="en-US" sz="2400" b="1" dirty="0" smtClean="0"/>
              <a:t>Frontload vocabulary </a:t>
            </a:r>
            <a:endParaRPr lang="en-US" sz="2400" b="1" dirty="0" smtClean="0"/>
          </a:p>
          <a:p>
            <a:pPr eaLnBrk="1" hangingPunct="1">
              <a:lnSpc>
                <a:spcPct val="90000"/>
              </a:lnSpc>
              <a:buNone/>
            </a:pPr>
            <a:endParaRPr lang="en-US" sz="2400" b="1" dirty="0" smtClean="0"/>
          </a:p>
          <a:p>
            <a:pPr eaLnBrk="1" hangingPunct="1">
              <a:lnSpc>
                <a:spcPct val="90000"/>
              </a:lnSpc>
            </a:pPr>
            <a:r>
              <a:rPr lang="en-US" sz="2400" b="1" dirty="0" smtClean="0"/>
              <a:t>Frontload language form with familiar concepts, </a:t>
            </a:r>
          </a:p>
          <a:p>
            <a:pPr eaLnBrk="1" hangingPunct="1">
              <a:lnSpc>
                <a:spcPct val="90000"/>
              </a:lnSpc>
              <a:buFont typeface="Arial" pitchFamily="34" charset="0"/>
              <a:buNone/>
            </a:pPr>
            <a:r>
              <a:rPr lang="en-US" sz="2400" b="1" dirty="0" smtClean="0"/>
              <a:t>	e.g. </a:t>
            </a:r>
            <a:r>
              <a:rPr lang="en-US" sz="2400" b="1" u="sng" dirty="0" smtClean="0"/>
              <a:t>People</a:t>
            </a:r>
            <a:r>
              <a:rPr lang="en-US" sz="2400" b="1" dirty="0" smtClean="0"/>
              <a:t> have </a:t>
            </a:r>
            <a:r>
              <a:rPr lang="en-US" sz="2400" b="1" u="sng" dirty="0" smtClean="0"/>
              <a:t>two legs</a:t>
            </a:r>
            <a:r>
              <a:rPr lang="en-US" sz="2400" b="1" dirty="0" smtClean="0"/>
              <a:t>, whereas </a:t>
            </a:r>
            <a:r>
              <a:rPr lang="en-US" sz="2400" b="1" u="sng" dirty="0" smtClean="0"/>
              <a:t>dogs</a:t>
            </a:r>
            <a:r>
              <a:rPr lang="en-US" sz="2400" b="1" dirty="0" smtClean="0"/>
              <a:t> have </a:t>
            </a:r>
            <a:r>
              <a:rPr lang="en-US" sz="2400" b="1" u="sng" dirty="0" smtClean="0"/>
              <a:t>four</a:t>
            </a:r>
            <a:r>
              <a:rPr lang="en-US" sz="2400" b="1" dirty="0" smtClean="0"/>
              <a:t>.</a:t>
            </a:r>
            <a:endParaRPr lang="pt-PT" sz="2400" b="1" dirty="0" smtClean="0"/>
          </a:p>
          <a:p>
            <a:pPr eaLnBrk="1" hangingPunct="1">
              <a:lnSpc>
                <a:spcPct val="90000"/>
              </a:lnSpc>
            </a:pPr>
            <a:endParaRPr lang="en-US" sz="2400" dirty="0" smtClean="0"/>
          </a:p>
          <a:p>
            <a:pPr eaLnBrk="1" hangingPunct="1">
              <a:lnSpc>
                <a:spcPct val="90000"/>
              </a:lnSpc>
            </a:pPr>
            <a:r>
              <a:rPr lang="en-US" sz="2400" dirty="0" smtClean="0"/>
              <a:t>Sentence Frame:</a:t>
            </a:r>
          </a:p>
          <a:p>
            <a:pPr eaLnBrk="1" hangingPunct="1">
              <a:lnSpc>
                <a:spcPct val="90000"/>
              </a:lnSpc>
            </a:pPr>
            <a:r>
              <a:rPr lang="en-US" sz="2400" dirty="0" smtClean="0"/>
              <a:t>________ have __________, whereas________ have _____________. </a:t>
            </a:r>
          </a:p>
          <a:p>
            <a:pPr eaLnBrk="1" hangingPunct="1">
              <a:lnSpc>
                <a:spcPct val="90000"/>
              </a:lnSpc>
            </a:pPr>
            <a:endParaRPr lang="en-US" sz="2400" dirty="0" smtClean="0"/>
          </a:p>
          <a:p>
            <a:pPr eaLnBrk="1" hangingPunct="1">
              <a:lnSpc>
                <a:spcPct val="90000"/>
              </a:lnSpc>
            </a:pPr>
            <a:r>
              <a:rPr lang="en-US" sz="2400" u="sng" dirty="0" smtClean="0">
                <a:solidFill>
                  <a:schemeClr val="hlink"/>
                </a:solidFill>
              </a:rPr>
              <a:t>Marine mammals</a:t>
            </a:r>
            <a:r>
              <a:rPr lang="en-US" sz="2400" dirty="0" smtClean="0"/>
              <a:t> have </a:t>
            </a:r>
            <a:r>
              <a:rPr lang="en-US" sz="2400" u="sng" dirty="0" smtClean="0">
                <a:solidFill>
                  <a:schemeClr val="hlink"/>
                </a:solidFill>
              </a:rPr>
              <a:t>lungs</a:t>
            </a:r>
            <a:r>
              <a:rPr lang="en-US" sz="2400" dirty="0" smtClean="0"/>
              <a:t>, whereas </a:t>
            </a:r>
            <a:r>
              <a:rPr lang="en-US" sz="2400" u="sng" dirty="0" smtClean="0">
                <a:solidFill>
                  <a:srgbClr val="FF0000"/>
                </a:solidFill>
              </a:rPr>
              <a:t>ocean fish</a:t>
            </a:r>
            <a:r>
              <a:rPr lang="en-US" sz="2400" dirty="0" smtClean="0">
                <a:solidFill>
                  <a:srgbClr val="FF0000"/>
                </a:solidFill>
              </a:rPr>
              <a:t> </a:t>
            </a:r>
            <a:r>
              <a:rPr lang="en-US" sz="2400" dirty="0" smtClean="0"/>
              <a:t>have </a:t>
            </a:r>
            <a:r>
              <a:rPr lang="en-US" sz="2400" u="sng" dirty="0" smtClean="0">
                <a:solidFill>
                  <a:srgbClr val="FF0000"/>
                </a:solidFill>
              </a:rPr>
              <a:t>gills.</a:t>
            </a:r>
          </a:p>
          <a:p>
            <a:pPr eaLnBrk="1" hangingPunct="1">
              <a:lnSpc>
                <a:spcPct val="90000"/>
              </a:lnSpc>
            </a:pPr>
            <a:endParaRPr lang="pt-PT" sz="2400" dirty="0" smtClean="0"/>
          </a:p>
        </p:txBody>
      </p:sp>
      <p:pic>
        <p:nvPicPr>
          <p:cNvPr id="4"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or Language?</a:t>
            </a:r>
            <a:endParaRPr lang="en-US" dirty="0"/>
          </a:p>
        </p:txBody>
      </p:sp>
      <p:sp>
        <p:nvSpPr>
          <p:cNvPr id="3" name="Content Placeholder 2"/>
          <p:cNvSpPr>
            <a:spLocks noGrp="1"/>
          </p:cNvSpPr>
          <p:nvPr>
            <p:ph idx="1"/>
          </p:nvPr>
        </p:nvSpPr>
        <p:spPr>
          <a:xfrm>
            <a:off x="457200" y="1143000"/>
            <a:ext cx="8229600" cy="5486400"/>
          </a:xfrm>
        </p:spPr>
        <p:txBody>
          <a:bodyPr/>
          <a:lstStyle/>
          <a:p>
            <a:pPr marL="457200" lvl="0" indent="-457200">
              <a:buFont typeface="+mj-lt"/>
              <a:buAutoNum type="arabicPeriod"/>
            </a:pPr>
            <a:r>
              <a:rPr lang="en-US" sz="1800" dirty="0" smtClean="0">
                <a:latin typeface="Times New Roman" pitchFamily="18" charset="0"/>
                <a:cs typeface="Times New Roman" pitchFamily="18" charset="0"/>
              </a:rPr>
              <a:t>Hypothesize problems caused by water pollution and scarcity.</a:t>
            </a:r>
          </a:p>
          <a:p>
            <a:pPr marL="457200" indent="-457200">
              <a:buFont typeface="+mj-lt"/>
              <a:buAutoNum type="arabicPeriod"/>
            </a:pPr>
            <a:r>
              <a:rPr lang="en-US" sz="1800" dirty="0" smtClean="0">
                <a:latin typeface="Times New Roman" pitchFamily="18" charset="0"/>
                <a:cs typeface="Times New Roman" pitchFamily="18" charset="0"/>
              </a:rPr>
              <a:t>Explain orally and in writing how friction is a force that acts to slow down a moving </a:t>
            </a:r>
            <a:r>
              <a:rPr lang="en-US" sz="1800" dirty="0" smtClean="0">
                <a:latin typeface="Times New Roman" pitchFamily="18" charset="0"/>
                <a:cs typeface="Times New Roman" pitchFamily="18" charset="0"/>
              </a:rPr>
              <a:t>object using “When _______ , then _______.</a:t>
            </a:r>
            <a:endParaRPr lang="en-US"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Collect and display data collected in a table and bar graph. </a:t>
            </a:r>
          </a:p>
          <a:p>
            <a:pPr marL="457200" lvl="0" indent="-457200">
              <a:buFont typeface="+mj-lt"/>
              <a:buAutoNum type="arabicPeriod"/>
            </a:pPr>
            <a:r>
              <a:rPr lang="en-US" sz="1800" dirty="0" smtClean="0">
                <a:latin typeface="Times New Roman" pitchFamily="18" charset="0"/>
                <a:cs typeface="Times New Roman" pitchFamily="18" charset="0"/>
              </a:rPr>
              <a:t>Interpret data to draw conclusions about the steepness of an inclined plane on the distance a toy car will travel.</a:t>
            </a:r>
          </a:p>
          <a:p>
            <a:pPr marL="457200" indent="-457200">
              <a:buFont typeface="+mj-lt"/>
              <a:buAutoNum type="arabicPeriod"/>
            </a:pPr>
            <a:r>
              <a:rPr lang="en-US" sz="1800" dirty="0" smtClean="0">
                <a:latin typeface="Times New Roman" pitchFamily="18" charset="0"/>
                <a:cs typeface="Times New Roman" pitchFamily="18" charset="0"/>
              </a:rPr>
              <a:t>After reading a passage, sequence historical events leading up to WWII with the support of a </a:t>
            </a:r>
            <a:r>
              <a:rPr lang="en-US" sz="1800" dirty="0" smtClean="0">
                <a:latin typeface="Times New Roman" pitchFamily="18" charset="0"/>
                <a:cs typeface="Times New Roman" pitchFamily="18" charset="0"/>
              </a:rPr>
              <a:t>timeline and sentence strips.</a:t>
            </a:r>
            <a:endParaRPr lang="en-US" sz="1800" dirty="0" smtClean="0">
              <a:latin typeface="Times New Roman" pitchFamily="18" charset="0"/>
              <a:cs typeface="Times New Roman" pitchFamily="18" charset="0"/>
            </a:endParaRPr>
          </a:p>
          <a:p>
            <a:pPr marL="457200" indent="-457200">
              <a:buFont typeface="+mj-lt"/>
              <a:buAutoNum type="arabicPeriod"/>
            </a:pPr>
            <a:r>
              <a:rPr lang="en-US" sz="1800" dirty="0" smtClean="0">
                <a:latin typeface="Times New Roman" pitchFamily="18" charset="0"/>
                <a:cs typeface="Times New Roman" pitchFamily="18" charset="0"/>
              </a:rPr>
              <a:t>Make predictions about which ramp height will allow for the greatest distance </a:t>
            </a:r>
            <a:r>
              <a:rPr lang="en-US" sz="1800" dirty="0" smtClean="0">
                <a:latin typeface="Times New Roman" pitchFamily="18" charset="0"/>
                <a:cs typeface="Times New Roman" pitchFamily="18" charset="0"/>
              </a:rPr>
              <a:t>traveled using the future tense.</a:t>
            </a:r>
            <a:endParaRPr lang="en-US" sz="1800" dirty="0" smtClean="0">
              <a:latin typeface="Times New Roman" pitchFamily="18" charset="0"/>
              <a:cs typeface="Times New Roman" pitchFamily="18" charset="0"/>
            </a:endParaRPr>
          </a:p>
          <a:p>
            <a:pPr marL="457200" lvl="0" indent="-457200">
              <a:buFont typeface="+mj-lt"/>
              <a:buAutoNum type="arabicPeriod"/>
            </a:pPr>
            <a:r>
              <a:rPr lang="en-US" sz="1800" dirty="0" smtClean="0">
                <a:latin typeface="Times New Roman" pitchFamily="18" charset="0"/>
                <a:cs typeface="Times New Roman" pitchFamily="18" charset="0"/>
              </a:rPr>
              <a:t>Orally explain the cause and effect between the relationship of steepness to distance traveled.</a:t>
            </a:r>
          </a:p>
          <a:p>
            <a:pPr marL="457200" indent="-457200">
              <a:buFont typeface="+mj-lt"/>
              <a:buAutoNum type="arabicPeriod"/>
            </a:pPr>
            <a:r>
              <a:rPr lang="en-US" sz="1800" dirty="0" smtClean="0">
                <a:latin typeface="Times New Roman" pitchFamily="18" charset="0"/>
                <a:cs typeface="Times New Roman" pitchFamily="18" charset="0"/>
              </a:rPr>
              <a:t>Describe what simple machines do .</a:t>
            </a:r>
          </a:p>
          <a:p>
            <a:pPr marL="457200" lvl="0" indent="-457200">
              <a:buFont typeface="+mj-lt"/>
              <a:buAutoNum type="arabicPeriod"/>
            </a:pPr>
            <a:r>
              <a:rPr lang="en-US" sz="1800" dirty="0" smtClean="0">
                <a:latin typeface="Times New Roman" pitchFamily="18" charset="0"/>
                <a:cs typeface="Times New Roman" pitchFamily="18" charset="0"/>
              </a:rPr>
              <a:t>In pairs, sequence events orally or in writing after reading facts about immigration.</a:t>
            </a:r>
          </a:p>
          <a:p>
            <a:pPr marL="457200" indent="-457200">
              <a:buFont typeface="+mj-lt"/>
              <a:buAutoNum type="arabicPeriod"/>
            </a:pPr>
            <a:r>
              <a:rPr lang="en-US" sz="1800" dirty="0" smtClean="0">
                <a:latin typeface="Times New Roman" pitchFamily="18" charset="0"/>
                <a:cs typeface="Times New Roman" pitchFamily="18" charset="0"/>
              </a:rPr>
              <a:t>Retell and relate information pertaining to the Holocaust with the support of historical documents and other related </a:t>
            </a:r>
            <a:r>
              <a:rPr lang="en-US" sz="1800" dirty="0" smtClean="0">
                <a:latin typeface="Times New Roman" pitchFamily="18" charset="0"/>
                <a:cs typeface="Times New Roman" pitchFamily="18" charset="0"/>
              </a:rPr>
              <a:t>resources.</a:t>
            </a:r>
          </a:p>
          <a:p>
            <a:pPr marL="457200" indent="-457200">
              <a:buNone/>
            </a:pP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TPS</a:t>
            </a:r>
            <a:endParaRPr lang="en-US" sz="1400" dirty="0" smtClean="0">
              <a:latin typeface="Times New Roman" pitchFamily="18" charset="0"/>
              <a:cs typeface="Times New Roman" pitchFamily="18" charset="0"/>
            </a:endParaRPr>
          </a:p>
          <a:p>
            <a:pPr marL="457200" indent="-457200">
              <a:buFont typeface="+mj-lt"/>
              <a:buAutoNum type="arabicPeriod"/>
            </a:pPr>
            <a:endParaRPr lang="en-US" sz="2000" dirty="0" smtClean="0">
              <a:latin typeface="Times New Roman" pitchFamily="18" charset="0"/>
              <a:cs typeface="Times New Roman" pitchFamily="18" charset="0"/>
            </a:endParaRPr>
          </a:p>
          <a:p>
            <a:pPr marL="457200" lvl="0" indent="-457200">
              <a:buFont typeface="+mj-lt"/>
              <a:buAutoNum type="arabicPeriod"/>
            </a:pPr>
            <a:endParaRPr lang="en-US" sz="2000" dirty="0" smtClean="0">
              <a:latin typeface="Times New Roman" pitchFamily="18" charset="0"/>
              <a:cs typeface="Times New Roman" pitchFamily="18" charset="0"/>
            </a:endParaRPr>
          </a:p>
          <a:p>
            <a:pPr marL="457200" indent="-457200">
              <a:buFont typeface="+mj-lt"/>
              <a:buAutoNum type="arabicPeriod"/>
            </a:pPr>
            <a:endParaRPr lang="en-US" sz="2000" dirty="0" smtClean="0">
              <a:latin typeface="Times New Roman" pitchFamily="18" charset="0"/>
              <a:cs typeface="Times New Roman" pitchFamily="18" charset="0"/>
            </a:endParaRPr>
          </a:p>
          <a:p>
            <a:pPr marL="457200" lvl="0" indent="-457200">
              <a:buFont typeface="+mj-lt"/>
              <a:buAutoNum type="arabicPeriod"/>
            </a:pPr>
            <a:endParaRPr lang="en-US" sz="2000" dirty="0" smtClean="0">
              <a:latin typeface="Times New Roman" pitchFamily="18" charset="0"/>
              <a:cs typeface="Times New Roman" pitchFamily="18" charset="0"/>
            </a:endParaRPr>
          </a:p>
          <a:p>
            <a:pPr>
              <a:buNone/>
            </a:pPr>
            <a:endParaRPr lang="en-US" dirty="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dirty="0" smtClean="0">
                <a:effectLst>
                  <a:outerShdw blurRad="38100" dist="38100" dir="2700000" algn="tl">
                    <a:srgbClr val="000000">
                      <a:alpha val="43137"/>
                    </a:srgbClr>
                  </a:outerShdw>
                </a:effectLst>
              </a:rPr>
              <a:t>Language Objective</a:t>
            </a:r>
            <a:endParaRPr lang="en-US" b="1" dirty="0">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15" descr="wida_logo"/>
          <p:cNvPicPr>
            <a:picLocks noChangeAspect="1" noChangeArrowheads="1"/>
          </p:cNvPicPr>
          <p:nvPr/>
        </p:nvPicPr>
        <p:blipFill>
          <a:blip r:embed="rId8"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209800" y="1371600"/>
            <a:ext cx="4648200" cy="441960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9699" name="Text Box 3"/>
          <p:cNvSpPr txBox="1">
            <a:spLocks noChangeArrowheads="1"/>
          </p:cNvSpPr>
          <p:nvPr/>
        </p:nvSpPr>
        <p:spPr bwMode="auto">
          <a:xfrm>
            <a:off x="228600" y="457200"/>
            <a:ext cx="8001000" cy="701675"/>
          </a:xfrm>
          <a:prstGeom prst="rect">
            <a:avLst/>
          </a:prstGeom>
          <a:noFill/>
          <a:ln w="9525">
            <a:noFill/>
            <a:miter lim="800000"/>
            <a:headEnd/>
            <a:tailEnd/>
          </a:ln>
        </p:spPr>
        <p:txBody>
          <a:bodyPr>
            <a:spAutoFit/>
          </a:bodyPr>
          <a:lstStyle/>
          <a:p>
            <a:pPr algn="ctr">
              <a:spcBef>
                <a:spcPct val="50000"/>
              </a:spcBef>
            </a:pPr>
            <a:r>
              <a:rPr lang="en-US" sz="4000">
                <a:latin typeface="Comic Sans MS" pitchFamily="66" charset="0"/>
              </a:rPr>
              <a:t>Model Performance Indicators</a:t>
            </a:r>
          </a:p>
        </p:txBody>
      </p:sp>
      <p:sp>
        <p:nvSpPr>
          <p:cNvPr id="29700" name="Text Box 4"/>
          <p:cNvSpPr txBox="1">
            <a:spLocks noChangeArrowheads="1"/>
          </p:cNvSpPr>
          <p:nvPr/>
        </p:nvSpPr>
        <p:spPr bwMode="auto">
          <a:xfrm>
            <a:off x="2362200" y="1600200"/>
            <a:ext cx="4343400" cy="3667125"/>
          </a:xfrm>
          <a:prstGeom prst="rect">
            <a:avLst/>
          </a:prstGeom>
          <a:noFill/>
          <a:ln w="9525">
            <a:noFill/>
            <a:miter lim="800000"/>
            <a:headEnd/>
            <a:tailEnd/>
          </a:ln>
        </p:spPr>
        <p:txBody>
          <a:bodyPr>
            <a:spAutoFit/>
          </a:bodyPr>
          <a:lstStyle/>
          <a:p>
            <a:pPr algn="ctr">
              <a:spcBef>
                <a:spcPct val="50000"/>
              </a:spcBef>
            </a:pPr>
            <a:r>
              <a:rPr lang="en-US">
                <a:latin typeface="Comic Sans MS" pitchFamily="66" charset="0"/>
              </a:rPr>
              <a:t>Grade Level Cluster 6-8</a:t>
            </a:r>
          </a:p>
          <a:p>
            <a:pPr algn="ctr">
              <a:spcBef>
                <a:spcPct val="50000"/>
              </a:spcBef>
            </a:pPr>
            <a:r>
              <a:rPr lang="en-US">
                <a:latin typeface="Comic Sans MS" pitchFamily="66" charset="0"/>
              </a:rPr>
              <a:t>Standards 4: (the language of) Science</a:t>
            </a:r>
          </a:p>
          <a:p>
            <a:pPr algn="ctr">
              <a:spcBef>
                <a:spcPct val="50000"/>
              </a:spcBef>
            </a:pPr>
            <a:r>
              <a:rPr lang="en-US">
                <a:latin typeface="Comic Sans MS" pitchFamily="66" charset="0"/>
              </a:rPr>
              <a:t>___________________________</a:t>
            </a:r>
          </a:p>
          <a:p>
            <a:pPr algn="ctr">
              <a:spcBef>
                <a:spcPct val="50000"/>
              </a:spcBef>
            </a:pPr>
            <a:r>
              <a:rPr lang="en-US">
                <a:latin typeface="Comic Sans MS" pitchFamily="66" charset="0"/>
              </a:rPr>
              <a:t>Language Proficiency Level: 3 Developing</a:t>
            </a:r>
          </a:p>
          <a:p>
            <a:pPr algn="ctr">
              <a:spcBef>
                <a:spcPct val="50000"/>
              </a:spcBef>
            </a:pPr>
            <a:r>
              <a:rPr lang="en-US">
                <a:latin typeface="Comic Sans MS" pitchFamily="66" charset="0"/>
              </a:rPr>
              <a:t>Language Domain: Reading</a:t>
            </a:r>
          </a:p>
          <a:p>
            <a:pPr algn="ctr">
              <a:spcBef>
                <a:spcPct val="50000"/>
              </a:spcBef>
            </a:pPr>
            <a:r>
              <a:rPr lang="en-US">
                <a:latin typeface="Comic Sans MS" pitchFamily="66" charset="0"/>
              </a:rPr>
              <a:t>_____________________________</a:t>
            </a:r>
          </a:p>
          <a:p>
            <a:pPr algn="ctr">
              <a:spcBef>
                <a:spcPct val="50000"/>
              </a:spcBef>
            </a:pPr>
            <a:r>
              <a:rPr lang="en-US">
                <a:solidFill>
                  <a:schemeClr val="tx2"/>
                </a:solidFill>
                <a:latin typeface="Comic Sans MS" pitchFamily="66" charset="0"/>
              </a:rPr>
              <a:t>Identify</a:t>
            </a:r>
            <a:r>
              <a:rPr lang="en-US">
                <a:latin typeface="Comic Sans MS" pitchFamily="66" charset="0"/>
              </a:rPr>
              <a:t> </a:t>
            </a:r>
            <a:r>
              <a:rPr lang="en-US">
                <a:solidFill>
                  <a:srgbClr val="000000"/>
                </a:solidFill>
                <a:latin typeface="Comic Sans MS" pitchFamily="66" charset="0"/>
              </a:rPr>
              <a:t>characteristics and conditions related to natural disasters </a:t>
            </a:r>
            <a:r>
              <a:rPr lang="en-US">
                <a:latin typeface="Comic Sans MS" pitchFamily="66" charset="0"/>
              </a:rPr>
              <a:t>based on </a:t>
            </a:r>
            <a:r>
              <a:rPr lang="en-US">
                <a:solidFill>
                  <a:srgbClr val="0000FF"/>
                </a:solidFill>
                <a:latin typeface="Comic Sans MS" pitchFamily="66" charset="0"/>
              </a:rPr>
              <a:t>text and pictures</a:t>
            </a:r>
          </a:p>
        </p:txBody>
      </p:sp>
      <p:sp>
        <p:nvSpPr>
          <p:cNvPr id="91141" name="Rectangle 5"/>
          <p:cNvSpPr>
            <a:spLocks noChangeArrowheads="1"/>
          </p:cNvSpPr>
          <p:nvPr/>
        </p:nvSpPr>
        <p:spPr bwMode="auto">
          <a:xfrm>
            <a:off x="304800" y="3352800"/>
            <a:ext cx="1752600" cy="915988"/>
          </a:xfrm>
          <a:prstGeom prst="rect">
            <a:avLst/>
          </a:prstGeom>
          <a:noFill/>
          <a:ln w="9525">
            <a:noFill/>
            <a:miter lim="800000"/>
            <a:headEnd/>
            <a:tailEnd/>
          </a:ln>
          <a:effectLst/>
        </p:spPr>
        <p:txBody>
          <a:bodyPr>
            <a:spAutoFit/>
          </a:bodyPr>
          <a:lstStyle/>
          <a:p>
            <a:pPr fontAlgn="auto">
              <a:spcBef>
                <a:spcPts val="0"/>
              </a:spcBef>
              <a:spcAft>
                <a:spcPts val="0"/>
              </a:spcAft>
              <a:defRPr/>
            </a:pPr>
            <a:endParaRPr lang="en-US" b="1" u="sng" dirty="0">
              <a:solidFill>
                <a:schemeClr val="tx2"/>
              </a:solidFill>
              <a:effectLst>
                <a:outerShdw blurRad="38100" dist="38100" dir="2700000" algn="tl">
                  <a:srgbClr val="000000"/>
                </a:outerShdw>
              </a:effectLst>
              <a:latin typeface="Comic Sans MS" pitchFamily="66" charset="0"/>
              <a:cs typeface="+mn-cs"/>
            </a:endParaRPr>
          </a:p>
          <a:p>
            <a:pPr fontAlgn="auto">
              <a:spcBef>
                <a:spcPts val="0"/>
              </a:spcBef>
              <a:spcAft>
                <a:spcPts val="0"/>
              </a:spcAft>
              <a:defRPr/>
            </a:pPr>
            <a:r>
              <a:rPr lang="en-US" dirty="0">
                <a:solidFill>
                  <a:schemeClr val="tx2"/>
                </a:solidFill>
                <a:effectLst>
                  <a:outerShdw blurRad="38100" dist="38100" dir="2700000" algn="tl">
                    <a:srgbClr val="000000"/>
                  </a:outerShdw>
                </a:effectLst>
                <a:latin typeface="Comic Sans MS" pitchFamily="66" charset="0"/>
                <a:cs typeface="+mn-cs"/>
              </a:rPr>
              <a:t>The language function</a:t>
            </a:r>
          </a:p>
        </p:txBody>
      </p:sp>
      <p:sp>
        <p:nvSpPr>
          <p:cNvPr id="91142" name="Rectangle 6"/>
          <p:cNvSpPr>
            <a:spLocks noChangeArrowheads="1"/>
          </p:cNvSpPr>
          <p:nvPr/>
        </p:nvSpPr>
        <p:spPr bwMode="auto">
          <a:xfrm>
            <a:off x="7086600" y="3657600"/>
            <a:ext cx="1695450" cy="641350"/>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dirty="0">
                <a:solidFill>
                  <a:schemeClr val="hlink"/>
                </a:solidFill>
                <a:effectLst>
                  <a:outerShdw blurRad="38100" dist="38100" dir="2700000" algn="tl">
                    <a:srgbClr val="000000"/>
                  </a:outerShdw>
                </a:effectLst>
                <a:latin typeface="Comic Sans MS" pitchFamily="66" charset="0"/>
                <a:cs typeface="+mn-cs"/>
              </a:rPr>
              <a:t>The content stem</a:t>
            </a:r>
          </a:p>
        </p:txBody>
      </p:sp>
      <p:sp>
        <p:nvSpPr>
          <p:cNvPr id="91143" name="Rectangle 7"/>
          <p:cNvSpPr>
            <a:spLocks noChangeArrowheads="1"/>
          </p:cNvSpPr>
          <p:nvPr/>
        </p:nvSpPr>
        <p:spPr bwMode="auto">
          <a:xfrm>
            <a:off x="5105400" y="6096000"/>
            <a:ext cx="2325688" cy="366713"/>
          </a:xfrm>
          <a:prstGeom prst="rect">
            <a:avLst/>
          </a:prstGeom>
          <a:noFill/>
          <a:ln w="9525">
            <a:noFill/>
            <a:miter lim="800000"/>
            <a:headEnd/>
            <a:tailEnd/>
          </a:ln>
          <a:effectLst/>
        </p:spPr>
        <p:txBody>
          <a:bodyPr wrap="none">
            <a:spAutoFit/>
          </a:bodyPr>
          <a:lstStyle/>
          <a:p>
            <a:pPr fontAlgn="auto">
              <a:spcBef>
                <a:spcPct val="50000"/>
              </a:spcBef>
              <a:spcAft>
                <a:spcPts val="0"/>
              </a:spcAft>
              <a:defRPr/>
            </a:pPr>
            <a:r>
              <a:rPr lang="en-US" dirty="0">
                <a:solidFill>
                  <a:srgbClr val="0000FF"/>
                </a:solidFill>
                <a:effectLst>
                  <a:outerShdw blurRad="38100" dist="38100" dir="2700000" algn="tl">
                    <a:srgbClr val="000000"/>
                  </a:outerShdw>
                </a:effectLst>
                <a:latin typeface="Comic Sans MS" pitchFamily="66" charset="0"/>
                <a:cs typeface="+mn-cs"/>
              </a:rPr>
              <a:t>The type of support</a:t>
            </a:r>
          </a:p>
        </p:txBody>
      </p:sp>
      <p:sp>
        <p:nvSpPr>
          <p:cNvPr id="29704" name="Line 8"/>
          <p:cNvSpPr>
            <a:spLocks noChangeShapeType="1"/>
          </p:cNvSpPr>
          <p:nvPr/>
        </p:nvSpPr>
        <p:spPr bwMode="auto">
          <a:xfrm>
            <a:off x="1371600" y="4038600"/>
            <a:ext cx="1524000" cy="457200"/>
          </a:xfrm>
          <a:prstGeom prst="line">
            <a:avLst/>
          </a:prstGeom>
          <a:noFill/>
          <a:ln w="9525">
            <a:solidFill>
              <a:schemeClr val="tx1"/>
            </a:solidFill>
            <a:round/>
            <a:headEnd/>
            <a:tailEnd type="triangle" w="med" len="med"/>
          </a:ln>
        </p:spPr>
        <p:txBody>
          <a:bodyPr/>
          <a:lstStyle/>
          <a:p>
            <a:endParaRPr lang="en-US"/>
          </a:p>
        </p:txBody>
      </p:sp>
      <p:sp>
        <p:nvSpPr>
          <p:cNvPr id="29705" name="Line 9"/>
          <p:cNvSpPr>
            <a:spLocks noChangeShapeType="1"/>
          </p:cNvSpPr>
          <p:nvPr/>
        </p:nvSpPr>
        <p:spPr bwMode="auto">
          <a:xfrm flipH="1">
            <a:off x="6553200" y="4267200"/>
            <a:ext cx="1371600" cy="381000"/>
          </a:xfrm>
          <a:prstGeom prst="line">
            <a:avLst/>
          </a:prstGeom>
          <a:noFill/>
          <a:ln w="9525">
            <a:solidFill>
              <a:schemeClr val="tx1"/>
            </a:solidFill>
            <a:round/>
            <a:headEnd/>
            <a:tailEnd type="triangle" w="med" len="med"/>
          </a:ln>
        </p:spPr>
        <p:txBody>
          <a:bodyPr/>
          <a:lstStyle/>
          <a:p>
            <a:endParaRPr lang="en-US"/>
          </a:p>
        </p:txBody>
      </p:sp>
      <p:sp>
        <p:nvSpPr>
          <p:cNvPr id="29706" name="Line 10"/>
          <p:cNvSpPr>
            <a:spLocks noChangeShapeType="1"/>
          </p:cNvSpPr>
          <p:nvPr/>
        </p:nvSpPr>
        <p:spPr bwMode="auto">
          <a:xfrm flipH="1" flipV="1">
            <a:off x="5334000" y="5257800"/>
            <a:ext cx="1371600" cy="838200"/>
          </a:xfrm>
          <a:prstGeom prst="line">
            <a:avLst/>
          </a:prstGeom>
          <a:noFill/>
          <a:ln w="9525">
            <a:solidFill>
              <a:schemeClr val="tx1"/>
            </a:solidFill>
            <a:round/>
            <a:headEnd/>
            <a:tailEnd type="triangle" w="med" len="med"/>
          </a:ln>
        </p:spPr>
        <p:txBody>
          <a:bodyPr/>
          <a:lstStyle/>
          <a:p>
            <a:endParaRPr lang="en-US"/>
          </a:p>
        </p:txBody>
      </p:sp>
      <p:sp>
        <p:nvSpPr>
          <p:cNvPr id="13" name="Footer Placeholder 12"/>
          <p:cNvSpPr>
            <a:spLocks noGrp="1"/>
          </p:cNvSpPr>
          <p:nvPr>
            <p:ph type="ftr" sz="quarter" idx="11"/>
          </p:nvPr>
        </p:nvSpPr>
        <p:spPr>
          <a:xfrm>
            <a:off x="4800600" y="6492875"/>
            <a:ext cx="3505200" cy="365125"/>
          </a:xfrm>
        </p:spPr>
        <p:txBody>
          <a:bodyPr/>
          <a:lstStyle/>
          <a:p>
            <a:pPr algn="r">
              <a:defRPr/>
            </a:pPr>
            <a:r>
              <a:rPr lang="en-US" sz="1200" smtClean="0"/>
              <a:t>WIDA</a:t>
            </a:r>
            <a:endParaRPr lang="en-US" sz="1200" dirty="0"/>
          </a:p>
        </p:txBody>
      </p:sp>
      <p:pic>
        <p:nvPicPr>
          <p:cNvPr id="12"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381000" y="0"/>
            <a:ext cx="8183563" cy="1050925"/>
          </a:xfrm>
        </p:spPr>
        <p:txBody>
          <a:bodyPr rtlCol="0">
            <a:normAutofit/>
          </a:bodyPr>
          <a:lstStyle/>
          <a:p>
            <a:pPr eaLnBrk="1" fontAlgn="auto" hangingPunct="1">
              <a:spcAft>
                <a:spcPts val="0"/>
              </a:spcAft>
              <a:defRPr/>
            </a:pPr>
            <a:r>
              <a:rPr lang="en-US" b="1" dirty="0" smtClean="0">
                <a:solidFill>
                  <a:schemeClr val="tx2">
                    <a:lumMod val="75000"/>
                  </a:schemeClr>
                </a:solidFill>
                <a:effectLst>
                  <a:outerShdw blurRad="38100" dist="38100" dir="2700000" algn="tl">
                    <a:srgbClr val="000000">
                      <a:alpha val="43137"/>
                    </a:srgbClr>
                  </a:outerShdw>
                </a:effectLst>
              </a:rPr>
              <a:t>Three types of support</a:t>
            </a:r>
          </a:p>
        </p:txBody>
      </p:sp>
      <p:graphicFrame>
        <p:nvGraphicFramePr>
          <p:cNvPr id="4" name="Table 3"/>
          <p:cNvGraphicFramePr>
            <a:graphicFrameLocks noGrp="1"/>
          </p:cNvGraphicFramePr>
          <p:nvPr/>
        </p:nvGraphicFramePr>
        <p:xfrm>
          <a:off x="457200" y="1524000"/>
          <a:ext cx="8077200" cy="4572000"/>
        </p:xfrm>
        <a:graphic>
          <a:graphicData uri="http://schemas.openxmlformats.org/drawingml/2006/table">
            <a:tbl>
              <a:tblPr firstRow="1" bandRow="1">
                <a:tableStyleId>{5C22544A-7EE6-4342-B048-85BDC9FD1C3A}</a:tableStyleId>
              </a:tblPr>
              <a:tblGrid>
                <a:gridCol w="2209800"/>
                <a:gridCol w="3147526"/>
                <a:gridCol w="2719874"/>
              </a:tblGrid>
              <a:tr h="914400">
                <a:tc>
                  <a:txBody>
                    <a:bodyPr/>
                    <a:lstStyle/>
                    <a:p>
                      <a:r>
                        <a:rPr lang="en-US" sz="3600" dirty="0" smtClean="0">
                          <a:latin typeface="Cambria" pitchFamily="18" charset="0"/>
                        </a:rPr>
                        <a:t>Sensory </a:t>
                      </a:r>
                      <a:endParaRPr lang="en-US" sz="3600" dirty="0">
                        <a:latin typeface="Cambria" pitchFamily="18" charset="0"/>
                      </a:endParaRPr>
                    </a:p>
                  </a:txBody>
                  <a:tcPr/>
                </a:tc>
                <a:tc>
                  <a:txBody>
                    <a:bodyPr/>
                    <a:lstStyle/>
                    <a:p>
                      <a:r>
                        <a:rPr lang="en-US" sz="3600" dirty="0" smtClean="0">
                          <a:latin typeface="Cambria" pitchFamily="18" charset="0"/>
                        </a:rPr>
                        <a:t>Graphic</a:t>
                      </a:r>
                      <a:endParaRPr lang="en-US" sz="3600" dirty="0">
                        <a:latin typeface="Cambria" pitchFamily="18" charset="0"/>
                      </a:endParaRPr>
                    </a:p>
                  </a:txBody>
                  <a:tcPr/>
                </a:tc>
                <a:tc>
                  <a:txBody>
                    <a:bodyPr/>
                    <a:lstStyle/>
                    <a:p>
                      <a:r>
                        <a:rPr lang="en-US" sz="3600" dirty="0" smtClean="0">
                          <a:latin typeface="Cambria" pitchFamily="18" charset="0"/>
                        </a:rPr>
                        <a:t>Interactive</a:t>
                      </a:r>
                      <a:endParaRPr lang="en-US" sz="3600" dirty="0">
                        <a:latin typeface="Cambria" pitchFamily="18" charset="0"/>
                      </a:endParaRPr>
                    </a:p>
                  </a:txBody>
                  <a:tcPr/>
                </a:tc>
              </a:tr>
              <a:tr h="914400">
                <a:tc>
                  <a:txBody>
                    <a:bodyPr/>
                    <a:lstStyle/>
                    <a:p>
                      <a:r>
                        <a:rPr lang="en-US" sz="3600" dirty="0" smtClean="0">
                          <a:latin typeface="Cambria" pitchFamily="18" charset="0"/>
                        </a:rPr>
                        <a:t>Realia</a:t>
                      </a:r>
                      <a:endParaRPr lang="en-US" sz="3600" dirty="0">
                        <a:latin typeface="Cambria" pitchFamily="18" charset="0"/>
                      </a:endParaRPr>
                    </a:p>
                  </a:txBody>
                  <a:tcPr/>
                </a:tc>
                <a:tc>
                  <a:txBody>
                    <a:bodyPr/>
                    <a:lstStyle/>
                    <a:p>
                      <a:r>
                        <a:rPr lang="en-US" sz="3600" dirty="0" smtClean="0">
                          <a:latin typeface="Cambria" pitchFamily="18" charset="0"/>
                        </a:rPr>
                        <a:t>Timelines</a:t>
                      </a:r>
                      <a:endParaRPr lang="en-US" sz="3600" dirty="0">
                        <a:latin typeface="Cambria" pitchFamily="18" charset="0"/>
                      </a:endParaRPr>
                    </a:p>
                  </a:txBody>
                  <a:tcPr/>
                </a:tc>
                <a:tc>
                  <a:txBody>
                    <a:bodyPr/>
                    <a:lstStyle/>
                    <a:p>
                      <a:r>
                        <a:rPr lang="en-US" sz="3600" dirty="0" smtClean="0">
                          <a:latin typeface="Cambria" pitchFamily="18" charset="0"/>
                        </a:rPr>
                        <a:t>Pair</a:t>
                      </a:r>
                      <a:endParaRPr lang="en-US" sz="3600" dirty="0">
                        <a:latin typeface="Cambria" pitchFamily="18" charset="0"/>
                      </a:endParaRPr>
                    </a:p>
                  </a:txBody>
                  <a:tcPr/>
                </a:tc>
              </a:tr>
              <a:tr h="914400">
                <a:tc>
                  <a:txBody>
                    <a:bodyPr/>
                    <a:lstStyle/>
                    <a:p>
                      <a:r>
                        <a:rPr lang="en-US" sz="3600" dirty="0" smtClean="0">
                          <a:latin typeface="Cambria" pitchFamily="18" charset="0"/>
                        </a:rPr>
                        <a:t>Visuals</a:t>
                      </a:r>
                      <a:endParaRPr lang="en-US" sz="3600" dirty="0">
                        <a:latin typeface="Cambria" pitchFamily="18" charset="0"/>
                      </a:endParaRPr>
                    </a:p>
                  </a:txBody>
                  <a:tcPr/>
                </a:tc>
                <a:tc>
                  <a:txBody>
                    <a:bodyPr/>
                    <a:lstStyle/>
                    <a:p>
                      <a:r>
                        <a:rPr lang="en-US" sz="2800" dirty="0" smtClean="0">
                          <a:latin typeface="Cambria" pitchFamily="18" charset="0"/>
                        </a:rPr>
                        <a:t>Graphic organizers</a:t>
                      </a:r>
                      <a:endParaRPr lang="en-US" sz="2800" dirty="0">
                        <a:latin typeface="Cambria" pitchFamily="18" charset="0"/>
                      </a:endParaRPr>
                    </a:p>
                  </a:txBody>
                  <a:tcPr/>
                </a:tc>
                <a:tc>
                  <a:txBody>
                    <a:bodyPr/>
                    <a:lstStyle/>
                    <a:p>
                      <a:r>
                        <a:rPr lang="en-US" sz="3200" dirty="0" smtClean="0">
                          <a:latin typeface="Cambria" pitchFamily="18" charset="0"/>
                        </a:rPr>
                        <a:t>Small group</a:t>
                      </a:r>
                      <a:endParaRPr lang="en-US" sz="3200" dirty="0">
                        <a:latin typeface="Cambria" pitchFamily="18" charset="0"/>
                      </a:endParaRPr>
                    </a:p>
                  </a:txBody>
                  <a:tcPr/>
                </a:tc>
              </a:tr>
              <a:tr h="914400">
                <a:tc>
                  <a:txBody>
                    <a:bodyPr/>
                    <a:lstStyle/>
                    <a:p>
                      <a:r>
                        <a:rPr lang="en-US" sz="3600" dirty="0" smtClean="0">
                          <a:latin typeface="Cambria" pitchFamily="18" charset="0"/>
                        </a:rPr>
                        <a:t>Video</a:t>
                      </a:r>
                      <a:endParaRPr lang="en-US" sz="3600" dirty="0">
                        <a:latin typeface="Cambria" pitchFamily="18" charset="0"/>
                      </a:endParaRPr>
                    </a:p>
                  </a:txBody>
                  <a:tcPr/>
                </a:tc>
                <a:tc>
                  <a:txBody>
                    <a:bodyPr/>
                    <a:lstStyle/>
                    <a:p>
                      <a:r>
                        <a:rPr lang="en-US" sz="3600" dirty="0" smtClean="0">
                          <a:latin typeface="Cambria" pitchFamily="18" charset="0"/>
                        </a:rPr>
                        <a:t>Charts</a:t>
                      </a:r>
                      <a:endParaRPr lang="en-US" sz="3600" dirty="0">
                        <a:latin typeface="Cambria" pitchFamily="18" charset="0"/>
                      </a:endParaRPr>
                    </a:p>
                  </a:txBody>
                  <a:tcPr/>
                </a:tc>
                <a:tc>
                  <a:txBody>
                    <a:bodyPr/>
                    <a:lstStyle/>
                    <a:p>
                      <a:r>
                        <a:rPr lang="en-US" sz="3600" dirty="0" smtClean="0">
                          <a:latin typeface="Cambria" pitchFamily="18" charset="0"/>
                        </a:rPr>
                        <a:t>Use of L1</a:t>
                      </a:r>
                    </a:p>
                  </a:txBody>
                  <a:tcPr/>
                </a:tc>
              </a:tr>
              <a:tr h="914400">
                <a:tc>
                  <a:txBody>
                    <a:bodyPr/>
                    <a:lstStyle/>
                    <a:p>
                      <a:r>
                        <a:rPr lang="en-US" sz="3600" dirty="0" smtClean="0">
                          <a:latin typeface="Cambria" pitchFamily="18" charset="0"/>
                        </a:rPr>
                        <a:t>Hands-on </a:t>
                      </a:r>
                      <a:endParaRPr lang="en-US" sz="3600" dirty="0">
                        <a:latin typeface="Cambria" pitchFamily="18" charset="0"/>
                      </a:endParaRPr>
                    </a:p>
                  </a:txBody>
                  <a:tcPr/>
                </a:tc>
                <a:tc>
                  <a:txBody>
                    <a:bodyPr/>
                    <a:lstStyle/>
                    <a:p>
                      <a:endParaRPr lang="en-US" sz="3600" dirty="0">
                        <a:latin typeface="Cambria" pitchFamily="18" charset="0"/>
                      </a:endParaRPr>
                    </a:p>
                  </a:txBody>
                  <a:tcPr/>
                </a:tc>
                <a:tc>
                  <a:txBody>
                    <a:bodyPr/>
                    <a:lstStyle/>
                    <a:p>
                      <a:endParaRPr lang="en-US" sz="3600" dirty="0" smtClean="0">
                        <a:latin typeface="Cambria" pitchFamily="18" charset="0"/>
                      </a:endParaRPr>
                    </a:p>
                  </a:txBody>
                  <a:tcPr/>
                </a:tc>
              </a:tr>
            </a:tbl>
          </a:graphicData>
        </a:graphic>
      </p:graphicFrame>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8600" y="0"/>
            <a:ext cx="8183563" cy="1050925"/>
          </a:xfrm>
        </p:spPr>
        <p:txBody>
          <a:bodyPr/>
          <a:lstStyle/>
          <a:p>
            <a:r>
              <a:rPr lang="en-US" smtClean="0"/>
              <a:t>Transforming MPIs</a:t>
            </a:r>
          </a:p>
        </p:txBody>
      </p:sp>
      <p:sp>
        <p:nvSpPr>
          <p:cNvPr id="24579" name="Content Placeholder 2"/>
          <p:cNvSpPr>
            <a:spLocks noGrp="1"/>
          </p:cNvSpPr>
          <p:nvPr>
            <p:ph idx="1"/>
          </p:nvPr>
        </p:nvSpPr>
        <p:spPr>
          <a:xfrm>
            <a:off x="304800" y="1066800"/>
            <a:ext cx="8183563" cy="2362200"/>
          </a:xfrm>
        </p:spPr>
        <p:txBody>
          <a:bodyPr/>
          <a:lstStyle/>
          <a:p>
            <a:r>
              <a:rPr lang="en-US" smtClean="0"/>
              <a:t>Transform content, language function, support or domain</a:t>
            </a:r>
          </a:p>
          <a:p>
            <a:r>
              <a:rPr lang="en-US" smtClean="0"/>
              <a:t>Use in unit and lesson planning and curriculum development.</a:t>
            </a:r>
          </a:p>
          <a:p>
            <a:endParaRPr lang="en-US" smtClean="0"/>
          </a:p>
          <a:p>
            <a:pPr lvl="4">
              <a:buFont typeface="Arial" pitchFamily="34" charset="0"/>
              <a:buNone/>
            </a:pPr>
            <a:endParaRPr lang="en-US" smtClean="0">
              <a:cs typeface="Arial" pitchFamily="34" charset="0"/>
            </a:endParaRPr>
          </a:p>
          <a:p>
            <a:pPr>
              <a:buFont typeface="Arial" pitchFamily="34" charset="0"/>
              <a:buNone/>
            </a:pPr>
            <a:endParaRPr lang="en-US" smtClean="0"/>
          </a:p>
        </p:txBody>
      </p:sp>
      <p:pic>
        <p:nvPicPr>
          <p:cNvPr id="24580" name="Picture 1"/>
          <p:cNvPicPr>
            <a:picLocks noChangeAspect="1" noChangeArrowheads="1"/>
          </p:cNvPicPr>
          <p:nvPr/>
        </p:nvPicPr>
        <p:blipFill>
          <a:blip r:embed="rId2" cstate="print"/>
          <a:srcRect/>
          <a:stretch>
            <a:fillRect/>
          </a:stretch>
        </p:blipFill>
        <p:spPr bwMode="auto">
          <a:xfrm>
            <a:off x="6553200" y="2590800"/>
            <a:ext cx="2590800" cy="1752600"/>
          </a:xfrm>
          <a:prstGeom prst="rect">
            <a:avLst/>
          </a:prstGeom>
          <a:noFill/>
          <a:ln w="9525">
            <a:noFill/>
            <a:miter lim="800000"/>
            <a:headEnd/>
            <a:tailEnd/>
          </a:ln>
        </p:spPr>
      </p:pic>
      <p:graphicFrame>
        <p:nvGraphicFramePr>
          <p:cNvPr id="7" name="Table 6"/>
          <p:cNvGraphicFramePr>
            <a:graphicFrameLocks noGrp="1"/>
          </p:cNvGraphicFramePr>
          <p:nvPr/>
        </p:nvGraphicFramePr>
        <p:xfrm>
          <a:off x="533400" y="4419600"/>
          <a:ext cx="8153400" cy="2126131"/>
        </p:xfrm>
        <a:graphic>
          <a:graphicData uri="http://schemas.openxmlformats.org/drawingml/2006/table">
            <a:tbl>
              <a:tblPr firstRow="1" bandRow="1">
                <a:tableStyleId>{5C22544A-7EE6-4342-B048-85BDC9FD1C3A}</a:tableStyleId>
              </a:tblPr>
              <a:tblGrid>
                <a:gridCol w="4076700"/>
                <a:gridCol w="4076700"/>
              </a:tblGrid>
              <a:tr h="571651">
                <a:tc gridSpan="2">
                  <a:txBody>
                    <a:bodyPr/>
                    <a:lstStyle/>
                    <a:p>
                      <a:r>
                        <a:rPr lang="en-US" sz="2400" smtClean="0"/>
                        <a:t>Language Function</a:t>
                      </a:r>
                      <a:r>
                        <a:rPr lang="en-US" sz="2400" baseline="0" smtClean="0"/>
                        <a:t>                </a:t>
                      </a:r>
                      <a:r>
                        <a:rPr lang="en-US" sz="2400" smtClean="0"/>
                        <a:t>Listening         Speaking</a:t>
                      </a:r>
                      <a:endParaRPr lang="en-US" sz="2400" dirty="0"/>
                    </a:p>
                  </a:txBody>
                  <a:tcPr/>
                </a:tc>
                <a:tc hMerge="1">
                  <a:txBody>
                    <a:bodyPr/>
                    <a:lstStyle/>
                    <a:p>
                      <a:endParaRPr lang="en-US" sz="2400" dirty="0"/>
                    </a:p>
                  </a:txBody>
                  <a:tcPr/>
                </a:tc>
              </a:tr>
              <a:tr h="1409549">
                <a:tc>
                  <a:txBody>
                    <a:bodyPr/>
                    <a:lstStyle/>
                    <a:p>
                      <a:r>
                        <a:rPr lang="en-US" sz="2400" b="1" dirty="0" smtClean="0"/>
                        <a:t>Identify</a:t>
                      </a:r>
                      <a:r>
                        <a:rPr lang="en-US" sz="2400" dirty="0" smtClean="0"/>
                        <a:t> specific geographic locations on maps based on oral information and check with a partner</a:t>
                      </a:r>
                      <a:endParaRPr lang="en-US" sz="2400" dirty="0"/>
                    </a:p>
                  </a:txBody>
                  <a:tcPr/>
                </a:tc>
                <a:tc>
                  <a:txBody>
                    <a:bodyPr/>
                    <a:lstStyle/>
                    <a:p>
                      <a:r>
                        <a:rPr lang="en-US" sz="2400" b="1" dirty="0" smtClean="0"/>
                        <a:t>Describe </a:t>
                      </a:r>
                      <a:r>
                        <a:rPr lang="en-US" sz="2400" dirty="0" smtClean="0"/>
                        <a:t>specific geographic locations on maps based on oral information and check with a partner</a:t>
                      </a:r>
                      <a:endParaRPr lang="en-US" sz="2400" b="1" dirty="0"/>
                    </a:p>
                  </a:txBody>
                  <a:tcPr/>
                </a:tc>
              </a:tr>
            </a:tbl>
          </a:graphicData>
        </a:graphic>
      </p:graphicFrame>
      <p:cxnSp>
        <p:nvCxnSpPr>
          <p:cNvPr id="9" name="Straight Arrow Connector 8"/>
          <p:cNvCxnSpPr/>
          <p:nvPr/>
        </p:nvCxnSpPr>
        <p:spPr>
          <a:xfrm>
            <a:off x="5334000" y="4648200"/>
            <a:ext cx="381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334000" y="4648200"/>
            <a:ext cx="381000" cy="1588"/>
          </a:xfrm>
          <a:prstGeom prst="straightConnector1">
            <a:avLst/>
          </a:prstGeom>
          <a:ln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8"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Transforming MPIs</a:t>
            </a:r>
          </a:p>
        </p:txBody>
      </p:sp>
      <p:graphicFrame>
        <p:nvGraphicFramePr>
          <p:cNvPr id="5" name="Content Placeholder 4"/>
          <p:cNvGraphicFramePr>
            <a:graphicFrameLocks noGrp="1"/>
          </p:cNvGraphicFramePr>
          <p:nvPr>
            <p:ph idx="1"/>
          </p:nvPr>
        </p:nvGraphicFramePr>
        <p:xfrm>
          <a:off x="457200" y="1371600"/>
          <a:ext cx="8305800" cy="5029200"/>
        </p:xfrm>
        <a:graphic>
          <a:graphicData uri="http://schemas.openxmlformats.org/drawingml/2006/table">
            <a:tbl>
              <a:tblPr firstRow="1" bandRow="1">
                <a:tableStyleId>{5C22544A-7EE6-4342-B048-85BDC9FD1C3A}</a:tableStyleId>
              </a:tblPr>
              <a:tblGrid>
                <a:gridCol w="4152900"/>
                <a:gridCol w="4152900"/>
              </a:tblGrid>
              <a:tr h="725556">
                <a:tc>
                  <a:txBody>
                    <a:bodyPr/>
                    <a:lstStyle/>
                    <a:p>
                      <a:r>
                        <a:rPr lang="en-US" sz="2800" dirty="0" smtClean="0"/>
                        <a:t>Support</a:t>
                      </a:r>
                      <a:endParaRPr lang="en-US" sz="2800" dirty="0"/>
                    </a:p>
                  </a:txBody>
                  <a:tcPr/>
                </a:tc>
                <a:tc>
                  <a:txBody>
                    <a:bodyPr/>
                    <a:lstStyle/>
                    <a:p>
                      <a:r>
                        <a:rPr lang="en-US" sz="2800" dirty="0" smtClean="0"/>
                        <a:t>Summative to Formative</a:t>
                      </a:r>
                      <a:endParaRPr lang="en-US" sz="2800" dirty="0"/>
                    </a:p>
                  </a:txBody>
                  <a:tcPr/>
                </a:tc>
              </a:tr>
              <a:tr h="1252331">
                <a:tc>
                  <a:txBody>
                    <a:bodyPr/>
                    <a:lstStyle/>
                    <a:p>
                      <a:r>
                        <a:rPr lang="en-US" sz="2800" dirty="0" smtClean="0"/>
                        <a:t>Find </a:t>
                      </a:r>
                      <a:r>
                        <a:rPr lang="en-US" sz="2800" b="1" dirty="0" smtClean="0"/>
                        <a:t>labeled pictures </a:t>
                      </a:r>
                      <a:r>
                        <a:rPr lang="en-US" sz="2800" dirty="0" smtClean="0"/>
                        <a:t>of food</a:t>
                      </a:r>
                      <a:r>
                        <a:rPr lang="en-US" sz="2800" baseline="0" dirty="0" smtClean="0"/>
                        <a:t> by initial sounds.</a:t>
                      </a:r>
                      <a:endParaRPr lang="en-US" sz="2800" dirty="0"/>
                    </a:p>
                  </a:txBody>
                  <a:tcPr/>
                </a:tc>
                <a:tc>
                  <a:txBody>
                    <a:bodyPr/>
                    <a:lstStyle/>
                    <a:p>
                      <a:r>
                        <a:rPr lang="en-US" sz="2800" dirty="0" smtClean="0"/>
                        <a:t>Find </a:t>
                      </a:r>
                      <a:r>
                        <a:rPr lang="en-US" sz="2800" b="1" dirty="0" smtClean="0"/>
                        <a:t>real-life examples </a:t>
                      </a:r>
                      <a:r>
                        <a:rPr lang="en-US" sz="2800" dirty="0" smtClean="0"/>
                        <a:t>of foods with initial sounds.</a:t>
                      </a:r>
                      <a:endParaRPr lang="en-US" sz="2800" dirty="0"/>
                    </a:p>
                  </a:txBody>
                  <a:tcPr/>
                </a:tc>
              </a:tr>
              <a:tr h="725556">
                <a:tc>
                  <a:txBody>
                    <a:bodyPr/>
                    <a:lstStyle/>
                    <a:p>
                      <a:r>
                        <a:rPr lang="en-US" sz="2800" b="1" dirty="0" smtClean="0">
                          <a:solidFill>
                            <a:schemeClr val="bg1"/>
                          </a:solidFill>
                          <a:effectLst>
                            <a:outerShdw blurRad="38100" dist="38100" dir="2700000" algn="tl">
                              <a:srgbClr val="000000">
                                <a:alpha val="43137"/>
                              </a:srgbClr>
                            </a:outerShdw>
                          </a:effectLst>
                        </a:rPr>
                        <a:t>Addition of support</a:t>
                      </a:r>
                      <a:endParaRPr lang="en-US" sz="2800" b="1" dirty="0">
                        <a:solidFill>
                          <a:schemeClr val="bg1"/>
                        </a:solidFill>
                        <a:effectLst>
                          <a:outerShdw blurRad="38100" dist="38100" dir="2700000" algn="tl">
                            <a:srgbClr val="000000">
                              <a:alpha val="43137"/>
                            </a:srgbClr>
                          </a:outerShdw>
                        </a:effectLst>
                      </a:endParaRPr>
                    </a:p>
                  </a:txBody>
                  <a:tcPr>
                    <a:solidFill>
                      <a:schemeClr val="accent1"/>
                    </a:solidFill>
                  </a:tcPr>
                </a:tc>
                <a:tc>
                  <a:txBody>
                    <a:bodyPr/>
                    <a:lstStyle/>
                    <a:p>
                      <a:endParaRPr lang="en-US" sz="2800" dirty="0"/>
                    </a:p>
                  </a:txBody>
                  <a:tcPr>
                    <a:solidFill>
                      <a:schemeClr val="accent1"/>
                    </a:solidFill>
                  </a:tcPr>
                </a:tc>
              </a:tr>
              <a:tr h="2325757">
                <a:tc>
                  <a:txBody>
                    <a:bodyPr/>
                    <a:lstStyle/>
                    <a:p>
                      <a:r>
                        <a:rPr lang="en-US" sz="2800" dirty="0" smtClean="0"/>
                        <a:t>Outline steps of</a:t>
                      </a:r>
                      <a:r>
                        <a:rPr lang="en-US" sz="2800" baseline="0" dirty="0" smtClean="0"/>
                        <a:t> scientific inquiry involving elements or compounds with a partner.</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Outline steps of</a:t>
                      </a:r>
                      <a:r>
                        <a:rPr lang="en-US" sz="2800" baseline="0" dirty="0" smtClean="0"/>
                        <a:t> scientific inquiry involving elements or compounds </a:t>
                      </a:r>
                      <a:r>
                        <a:rPr lang="en-US" sz="2800" b="1" baseline="0" dirty="0" smtClean="0"/>
                        <a:t>based on graphic support or pictures</a:t>
                      </a:r>
                      <a:r>
                        <a:rPr lang="en-US" sz="2800" baseline="0" dirty="0" smtClean="0"/>
                        <a:t> with a partner.</a:t>
                      </a:r>
                      <a:endParaRPr lang="en-US" sz="2800" dirty="0" smtClean="0"/>
                    </a:p>
                  </a:txBody>
                  <a:tcPr/>
                </a:tc>
              </a:tr>
            </a:tbl>
          </a:graphicData>
        </a:graphic>
      </p:graphicFrame>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lstStyle/>
          <a:p>
            <a:r>
              <a:rPr lang="en-US" dirty="0" smtClean="0"/>
              <a:t/>
            </a:r>
            <a:br>
              <a:rPr lang="en-US" dirty="0" smtClean="0"/>
            </a:br>
            <a:r>
              <a:rPr lang="en-US" dirty="0" smtClean="0"/>
              <a:t> </a:t>
            </a:r>
            <a:r>
              <a:rPr lang="en-US" sz="4000" dirty="0" smtClean="0"/>
              <a:t>Grant Wiggins and Jay </a:t>
            </a:r>
            <a:r>
              <a:rPr lang="en-US" sz="4000" dirty="0" err="1" smtClean="0"/>
              <a:t>McTighe</a:t>
            </a:r>
            <a:r>
              <a:rPr lang="en-US" sz="4000" dirty="0" smtClean="0"/>
              <a:t> </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i="1" dirty="0" smtClean="0">
                <a:latin typeface="Times New Roman" pitchFamily="18" charset="0"/>
                <a:cs typeface="Times New Roman" pitchFamily="18" charset="0"/>
              </a:rPr>
              <a:t>“Curriculum takes content [</a:t>
            </a:r>
            <a:r>
              <a:rPr lang="en-US" b="1" i="1" dirty="0" smtClean="0">
                <a:latin typeface="Times New Roman" pitchFamily="18" charset="0"/>
                <a:cs typeface="Times New Roman" pitchFamily="18" charset="0"/>
              </a:rPr>
              <a:t>and language</a:t>
            </a:r>
            <a:r>
              <a:rPr lang="en-US" i="1" dirty="0" smtClean="0">
                <a:latin typeface="Times New Roman" pitchFamily="18" charset="0"/>
                <a:cs typeface="Times New Roman" pitchFamily="18" charset="0"/>
              </a:rPr>
              <a:t>]and shapes it into a plan for how to conduct effective and engaging teaching and learning. It is more than a list of topics and key facts and skills. It is a map for how to achieve the desired student performance, in which appropriate learning activities and assessments are suggested to make it more likely that students achieve the desired results.” [</a:t>
            </a:r>
            <a:r>
              <a:rPr lang="en-US" b="1" i="1" dirty="0" smtClean="0">
                <a:latin typeface="Times New Roman" pitchFamily="18" charset="0"/>
                <a:cs typeface="Times New Roman" pitchFamily="18" charset="0"/>
              </a:rPr>
              <a:t>bold added</a:t>
            </a:r>
            <a:r>
              <a:rPr lang="en-US" i="1"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Begin</a:t>
            </a:r>
            <a:endParaRPr lang="en-US" dirty="0"/>
          </a:p>
        </p:txBody>
      </p:sp>
      <p:sp>
        <p:nvSpPr>
          <p:cNvPr id="3" name="Content Placeholder 2"/>
          <p:cNvSpPr>
            <a:spLocks noGrp="1"/>
          </p:cNvSpPr>
          <p:nvPr>
            <p:ph idx="1"/>
          </p:nvPr>
        </p:nvSpPr>
        <p:spPr>
          <a:xfrm>
            <a:off x="457200" y="1219200"/>
            <a:ext cx="8229600" cy="5410200"/>
          </a:xfrm>
        </p:spPr>
        <p:txBody>
          <a:bodyPr/>
          <a:lstStyle/>
          <a:p>
            <a:pPr marL="514350" indent="-514350">
              <a:buFont typeface="+mj-lt"/>
              <a:buAutoNum type="arabicPeriod"/>
            </a:pPr>
            <a:r>
              <a:rPr lang="en-US" dirty="0" smtClean="0"/>
              <a:t>Program design defines curriculum model.</a:t>
            </a:r>
          </a:p>
          <a:p>
            <a:pPr marL="514350" indent="-514350">
              <a:buFont typeface="+mj-lt"/>
              <a:buAutoNum type="arabicPeriod"/>
            </a:pPr>
            <a:r>
              <a:rPr lang="en-US" dirty="0" smtClean="0"/>
              <a:t>Curriculum is LANGUAGE-BASED addressing </a:t>
            </a:r>
            <a:r>
              <a:rPr lang="en-US" u="sng" dirty="0" smtClean="0"/>
              <a:t>all four domains </a:t>
            </a:r>
            <a:r>
              <a:rPr lang="en-US" dirty="0" smtClean="0"/>
              <a:t>(L, S, R, W) even though we are using content stems.</a:t>
            </a:r>
          </a:p>
          <a:p>
            <a:pPr marL="514350" indent="-514350">
              <a:buFont typeface="+mj-lt"/>
              <a:buAutoNum type="arabicPeriod"/>
            </a:pPr>
            <a:r>
              <a:rPr lang="en-US" dirty="0" smtClean="0"/>
              <a:t>Look at content standards: what are the overarching language functions?</a:t>
            </a:r>
          </a:p>
          <a:p>
            <a:pPr marL="514350" indent="-514350">
              <a:buFont typeface="+mj-lt"/>
              <a:buAutoNum type="arabicPeriod"/>
            </a:pPr>
            <a:r>
              <a:rPr lang="en-US" dirty="0" smtClean="0"/>
              <a:t>What are the language forms/conventions needed to engage in the content topic?</a:t>
            </a:r>
          </a:p>
          <a:p>
            <a:pPr marL="514350" indent="-514350">
              <a:buFont typeface="+mj-lt"/>
              <a:buAutoNum type="arabicPeriod"/>
            </a:pPr>
            <a:r>
              <a:rPr lang="en-US" dirty="0" smtClean="0"/>
              <a:t>Differentiate according to ELP level.</a:t>
            </a:r>
          </a:p>
          <a:p>
            <a:endParaRPr lang="en-US" dirty="0" smtClean="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Push-in Model</a:t>
            </a:r>
            <a:endParaRPr lang="en-US" dirty="0"/>
          </a:p>
        </p:txBody>
      </p:sp>
      <p:sp>
        <p:nvSpPr>
          <p:cNvPr id="3" name="Content Placeholder 2"/>
          <p:cNvSpPr>
            <a:spLocks noGrp="1"/>
          </p:cNvSpPr>
          <p:nvPr>
            <p:ph idx="1"/>
          </p:nvPr>
        </p:nvSpPr>
        <p:spPr>
          <a:xfrm>
            <a:off x="228600" y="1143000"/>
            <a:ext cx="8686800" cy="5486400"/>
          </a:xfrm>
          <a:ln>
            <a:solidFill>
              <a:schemeClr val="accent1"/>
            </a:solidFill>
          </a:ln>
        </p:spPr>
        <p:txBody>
          <a:bodyPr/>
          <a:lstStyle/>
          <a:p>
            <a:pPr>
              <a:buNone/>
            </a:pPr>
            <a:r>
              <a:rPr lang="en-US" sz="2400" b="1" dirty="0" smtClean="0">
                <a:latin typeface="Times New Roman" pitchFamily="18" charset="0"/>
                <a:cs typeface="Times New Roman" pitchFamily="18" charset="0"/>
              </a:rPr>
              <a:t>Content objective: Predict what would happen to an ecosystem if an energy source was removed. </a:t>
            </a:r>
          </a:p>
          <a:p>
            <a:pPr>
              <a:buNone/>
            </a:pPr>
            <a:r>
              <a:rPr lang="en-US" sz="2400" i="1" dirty="0" smtClean="0">
                <a:latin typeface="Times New Roman" pitchFamily="18" charset="0"/>
                <a:cs typeface="Times New Roman" pitchFamily="18" charset="0"/>
              </a:rPr>
              <a:t>Speaking domain:</a:t>
            </a:r>
          </a:p>
          <a:p>
            <a:pPr lvl="1">
              <a:buNone/>
            </a:pPr>
            <a:r>
              <a:rPr lang="en-US" sz="2000" dirty="0" smtClean="0">
                <a:latin typeface="Times New Roman" pitchFamily="18" charset="0"/>
                <a:cs typeface="Times New Roman" pitchFamily="18" charset="0"/>
              </a:rPr>
              <a:t>ELP 5: Discuss how life cycles within ecosystems are interdependent. Make a prediction about what would happen if an energy source was removed.</a:t>
            </a:r>
          </a:p>
          <a:p>
            <a:pPr lvl="1">
              <a:buNone/>
            </a:pPr>
            <a:r>
              <a:rPr lang="en-US" sz="2000" dirty="0" smtClean="0">
                <a:latin typeface="Times New Roman" pitchFamily="18" charset="0"/>
                <a:cs typeface="Times New Roman" pitchFamily="18" charset="0"/>
              </a:rPr>
              <a:t>ELP 4: Explain how life cycles within ecosystems are interdependent and what would happen if an energy source was removed.</a:t>
            </a:r>
          </a:p>
          <a:p>
            <a:pPr lvl="1">
              <a:buNone/>
            </a:pPr>
            <a:r>
              <a:rPr lang="en-US" sz="2000" dirty="0" smtClean="0">
                <a:latin typeface="Times New Roman" pitchFamily="18" charset="0"/>
                <a:cs typeface="Times New Roman" pitchFamily="18" charset="0"/>
              </a:rPr>
              <a:t>ELP 3: Describe sequence of life cycles within ecosystems from diagrams or graphic organizers. Tell what would happen in the sequence if energy source was removed.</a:t>
            </a:r>
          </a:p>
          <a:p>
            <a:pPr lvl="1">
              <a:buNone/>
            </a:pPr>
            <a:r>
              <a:rPr lang="en-US" sz="2000" dirty="0" smtClean="0">
                <a:latin typeface="Times New Roman" pitchFamily="18" charset="0"/>
                <a:cs typeface="Times New Roman" pitchFamily="18" charset="0"/>
              </a:rPr>
              <a:t>ELP 2: Orally provide examples of components or functions of life cycles within ecosystems using a graphic organizer or diagram. Tell which component would change if energy source was removed.</a:t>
            </a:r>
          </a:p>
          <a:p>
            <a:pPr lvl="1">
              <a:buNone/>
            </a:pPr>
            <a:r>
              <a:rPr lang="en-US" sz="2000" dirty="0" smtClean="0">
                <a:latin typeface="Times New Roman" pitchFamily="18" charset="0"/>
                <a:cs typeface="Times New Roman" pitchFamily="18" charset="0"/>
              </a:rPr>
              <a:t>ELP 1: Identify orally components of life cycles within ecosystems from diagrams or graphic organizers. Identify component that would change if energy source was removed.</a:t>
            </a:r>
            <a:endParaRPr lang="en-US" sz="2000" dirty="0">
              <a:latin typeface="Times New Roman" pitchFamily="18" charset="0"/>
              <a:cs typeface="Times New Roman" pitchFamily="18" charset="0"/>
            </a:endParaRPr>
          </a:p>
        </p:txBody>
      </p:sp>
      <p:sp>
        <p:nvSpPr>
          <p:cNvPr id="4" name="TextBox 3"/>
          <p:cNvSpPr txBox="1"/>
          <p:nvPr/>
        </p:nvSpPr>
        <p:spPr>
          <a:xfrm>
            <a:off x="3886200" y="1905000"/>
            <a:ext cx="4724400" cy="369332"/>
          </a:xfrm>
          <a:prstGeom prst="rect">
            <a:avLst/>
          </a:prstGeom>
          <a:noFill/>
        </p:spPr>
        <p:txBody>
          <a:bodyPr wrap="square" rtlCol="0">
            <a:spAutoFit/>
          </a:bodyPr>
          <a:lstStyle/>
          <a:p>
            <a:r>
              <a:rPr lang="en-US" dirty="0" smtClean="0"/>
              <a:t>p</a:t>
            </a:r>
            <a:r>
              <a:rPr lang="en-US" sz="1600" dirty="0" smtClean="0"/>
              <a:t>. 65 Speaking domain, transformed MPIs</a:t>
            </a:r>
            <a:endParaRPr lang="en-US" sz="1600" dirty="0"/>
          </a:p>
        </p:txBody>
      </p:sp>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228601"/>
          <a:ext cx="8229600" cy="4751094"/>
        </p:xfrm>
        <a:graphic>
          <a:graphicData uri="http://schemas.openxmlformats.org/drawingml/2006/table">
            <a:tbl>
              <a:tblPr/>
              <a:tblGrid>
                <a:gridCol w="4114800"/>
                <a:gridCol w="4114800"/>
              </a:tblGrid>
              <a:tr h="419597">
                <a:tc gridSpan="2">
                  <a:txBody>
                    <a:bodyPr/>
                    <a:lstStyle/>
                    <a:p>
                      <a:pPr marL="0" marR="0" algn="ctr">
                        <a:spcBef>
                          <a:spcPts val="200"/>
                        </a:spcBef>
                        <a:spcAft>
                          <a:spcPts val="200"/>
                        </a:spcAft>
                      </a:pPr>
                      <a:r>
                        <a:rPr lang="en-US" sz="2400" b="1" dirty="0" smtClean="0">
                          <a:solidFill>
                            <a:srgbClr val="FFFFFF"/>
                          </a:solidFill>
                          <a:latin typeface="Calibri"/>
                          <a:ea typeface="Times New Roman"/>
                          <a:cs typeface="Times New Roman"/>
                        </a:rPr>
                        <a:t>Grades Pre K-K Unit </a:t>
                      </a:r>
                      <a:r>
                        <a:rPr lang="en-US" sz="2400" b="1" dirty="0">
                          <a:solidFill>
                            <a:srgbClr val="FFFFFF"/>
                          </a:solidFill>
                          <a:latin typeface="Calibri"/>
                          <a:ea typeface="Times New Roman"/>
                          <a:cs typeface="Times New Roman"/>
                        </a:rPr>
                        <a:t>Overview</a:t>
                      </a: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r>
              <a:tr h="279732">
                <a:tc gridSpan="2">
                  <a:txBody>
                    <a:bodyPr/>
                    <a:lstStyle/>
                    <a:p>
                      <a:pPr marL="0" marR="0">
                        <a:spcBef>
                          <a:spcPts val="200"/>
                        </a:spcBef>
                        <a:spcAft>
                          <a:spcPts val="200"/>
                        </a:spcAft>
                      </a:pPr>
                      <a:r>
                        <a:rPr lang="en-US" sz="1600" b="1" dirty="0">
                          <a:latin typeface="Times New Roman"/>
                          <a:ea typeface="Times New Roman"/>
                          <a:cs typeface="Times New Roman"/>
                        </a:rPr>
                        <a:t>Content Area: </a:t>
                      </a:r>
                      <a:r>
                        <a:rPr lang="en-US" sz="1600" dirty="0" smtClean="0">
                          <a:latin typeface="Times New Roman"/>
                          <a:ea typeface="Times New Roman"/>
                          <a:cs typeface="Times New Roman"/>
                        </a:rPr>
                        <a:t>English</a:t>
                      </a:r>
                      <a:r>
                        <a:rPr lang="en-US" sz="1600" baseline="0" dirty="0" smtClean="0">
                          <a:latin typeface="Times New Roman"/>
                          <a:ea typeface="Times New Roman"/>
                          <a:cs typeface="Times New Roman"/>
                        </a:rPr>
                        <a:t> as a Second Language</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559463">
                <a:tc>
                  <a:txBody>
                    <a:bodyPr/>
                    <a:lstStyle/>
                    <a:p>
                      <a:pPr marL="0" marR="0">
                        <a:spcBef>
                          <a:spcPts val="200"/>
                        </a:spcBef>
                        <a:spcAft>
                          <a:spcPts val="200"/>
                        </a:spcAft>
                      </a:pPr>
                      <a:r>
                        <a:rPr lang="en-US" sz="1600" b="1" dirty="0">
                          <a:latin typeface="Times New Roman"/>
                          <a:ea typeface="Times New Roman"/>
                          <a:cs typeface="Times New Roman"/>
                        </a:rPr>
                        <a:t>Unit Title:</a:t>
                      </a:r>
                      <a:r>
                        <a:rPr lang="en-US" sz="1600" dirty="0">
                          <a:latin typeface="Times New Roman"/>
                          <a:ea typeface="Times New Roman"/>
                          <a:cs typeface="Times New Roman"/>
                        </a:rPr>
                        <a:t> Exploring Our World Through The Four Seasons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200"/>
                        </a:spcBef>
                        <a:spcAft>
                          <a:spcPts val="200"/>
                        </a:spcAft>
                      </a:pPr>
                      <a:r>
                        <a:rPr lang="en-US" sz="1600" b="1" dirty="0" smtClean="0">
                          <a:latin typeface="Times New Roman"/>
                          <a:ea typeface="Times New Roman"/>
                          <a:cs typeface="Times New Roman"/>
                        </a:rPr>
                        <a:t>Program Design</a:t>
                      </a:r>
                      <a:r>
                        <a:rPr lang="en-US" sz="1600" dirty="0" smtClean="0">
                          <a:latin typeface="Times New Roman"/>
                          <a:ea typeface="Times New Roman"/>
                          <a:cs typeface="Times New Roman"/>
                        </a:rPr>
                        <a:t>: This lesson could be used in all program designs 30 -45 minute lessons.</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59463">
                <a:tc gridSpan="2">
                  <a:txBody>
                    <a:bodyPr/>
                    <a:lstStyle/>
                    <a:p>
                      <a:pPr marL="0" marR="0">
                        <a:spcBef>
                          <a:spcPts val="200"/>
                        </a:spcBef>
                        <a:spcAft>
                          <a:spcPts val="200"/>
                        </a:spcAft>
                      </a:pPr>
                      <a:r>
                        <a:rPr lang="en-US" sz="1600" b="1" dirty="0">
                          <a:latin typeface="Times New Roman"/>
                          <a:ea typeface="Times New Roman"/>
                          <a:cs typeface="Times New Roman"/>
                        </a:rPr>
                        <a:t>Target Proficiency Level: </a:t>
                      </a:r>
                      <a:r>
                        <a:rPr lang="en-US" sz="1600" dirty="0">
                          <a:latin typeface="Times New Roman"/>
                          <a:ea typeface="Times New Roman"/>
                          <a:cs typeface="Times New Roman"/>
                        </a:rPr>
                        <a:t>All Five Levels of Language Proficiency </a:t>
                      </a:r>
                      <a:r>
                        <a:rPr lang="en-US" sz="1600" u="sng" dirty="0">
                          <a:solidFill>
                            <a:srgbClr val="0000FF"/>
                          </a:solidFill>
                          <a:latin typeface="Times New Roman"/>
                          <a:ea typeface="Times New Roman"/>
                          <a:cs typeface="Times New Roman"/>
                          <a:hlinkClick r:id="rId2"/>
                        </a:rPr>
                        <a:t>http://www.wida.us/standards/elp.aspx</a:t>
                      </a:r>
                      <a:endParaRPr lang="en-US"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2932839">
                <a:tc gridSpan="2">
                  <a:txBody>
                    <a:bodyPr/>
                    <a:lstStyle/>
                    <a:p>
                      <a:pPr marL="0" marR="0">
                        <a:spcBef>
                          <a:spcPts val="200"/>
                        </a:spcBef>
                        <a:spcAft>
                          <a:spcPts val="200"/>
                        </a:spcAft>
                      </a:pPr>
                      <a:r>
                        <a:rPr lang="en-US" sz="1600" b="1" dirty="0">
                          <a:latin typeface="Times New Roman"/>
                          <a:ea typeface="Times New Roman"/>
                          <a:cs typeface="Times New Roman"/>
                        </a:rPr>
                        <a:t>Unit Summary </a:t>
                      </a:r>
                      <a:endParaRPr lang="en-US" sz="1600" dirty="0">
                        <a:latin typeface="Times New Roman"/>
                        <a:ea typeface="Times New Roman"/>
                        <a:cs typeface="Times New Roman"/>
                      </a:endParaRPr>
                    </a:p>
                    <a:p>
                      <a:pPr marL="0" marR="0">
                        <a:spcBef>
                          <a:spcPts val="0"/>
                        </a:spcBef>
                        <a:spcAft>
                          <a:spcPts val="0"/>
                        </a:spcAft>
                      </a:pPr>
                      <a:r>
                        <a:rPr lang="en-US" sz="1600" dirty="0">
                          <a:latin typeface="Times New Roman"/>
                          <a:ea typeface="Times New Roman"/>
                          <a:cs typeface="Times New Roman"/>
                        </a:rPr>
                        <a:t>In the unit, “Exploring Our World Through The Four Seasons”, students investigate and discover the characteristics about the environment as it is transformed </a:t>
                      </a:r>
                      <a:r>
                        <a:rPr lang="en-US" sz="1600" dirty="0" smtClean="0">
                          <a:latin typeface="Times New Roman"/>
                          <a:ea typeface="Times New Roman"/>
                          <a:cs typeface="Times New Roman"/>
                        </a:rPr>
                        <a:t>through </a:t>
                      </a:r>
                      <a:r>
                        <a:rPr lang="en-US" sz="1600" dirty="0">
                          <a:latin typeface="Times New Roman"/>
                          <a:ea typeface="Times New Roman"/>
                          <a:cs typeface="Times New Roman"/>
                        </a:rPr>
                        <a:t>the seasons. As they do, they experience what happens around them and beyond by using relevant learning opportunities and materials such as: investigating the outdoors, reading traditional literature, singing chants and songs, using websites and web 2.0 </a:t>
                      </a:r>
                      <a:r>
                        <a:rPr lang="en-US" sz="1600" dirty="0" smtClean="0">
                          <a:latin typeface="Times New Roman"/>
                          <a:ea typeface="Times New Roman"/>
                          <a:cs typeface="Times New Roman"/>
                        </a:rPr>
                        <a:t>tools, and tasting </a:t>
                      </a:r>
                      <a:r>
                        <a:rPr lang="en-US" sz="1600" dirty="0">
                          <a:latin typeface="Times New Roman"/>
                          <a:ea typeface="Times New Roman"/>
                          <a:cs typeface="Times New Roman"/>
                        </a:rPr>
                        <a:t>foods particular to each season. </a:t>
                      </a:r>
                      <a:r>
                        <a:rPr lang="en-US" sz="1600" b="1" u="sng" dirty="0">
                          <a:latin typeface="Times New Roman"/>
                          <a:ea typeface="Times New Roman"/>
                          <a:cs typeface="Times New Roman"/>
                        </a:rPr>
                        <a:t>As they learn through experiences and sharing, they acquire language and content in all four domains while at the same time </a:t>
                      </a:r>
                      <a:r>
                        <a:rPr lang="en-US" sz="1600" b="1" u="sng" dirty="0" smtClean="0">
                          <a:latin typeface="Times New Roman"/>
                          <a:ea typeface="Times New Roman"/>
                          <a:cs typeface="Times New Roman"/>
                        </a:rPr>
                        <a:t>addressing the </a:t>
                      </a:r>
                      <a:r>
                        <a:rPr lang="en-US" sz="1600" b="1" u="sng" dirty="0">
                          <a:latin typeface="Times New Roman"/>
                          <a:ea typeface="Times New Roman"/>
                          <a:cs typeface="Times New Roman"/>
                        </a:rPr>
                        <a:t>WIDA Standards. </a:t>
                      </a:r>
                    </a:p>
                    <a:p>
                      <a:pPr marL="0" marR="0">
                        <a:spcBef>
                          <a:spcPts val="200"/>
                        </a:spcBef>
                        <a:spcAft>
                          <a:spcPts val="200"/>
                        </a:spcAft>
                      </a:pPr>
                      <a:r>
                        <a:rPr lang="en-US" sz="1600" b="1" dirty="0" smtClean="0">
                          <a:latin typeface="Times New Roman"/>
                          <a:ea typeface="Times New Roman"/>
                          <a:cs typeface="Times New Roman"/>
                        </a:rPr>
                        <a:t>Interdisciplinary </a:t>
                      </a:r>
                      <a:r>
                        <a:rPr lang="en-US" sz="1600" b="1" dirty="0">
                          <a:latin typeface="Times New Roman"/>
                          <a:ea typeface="Times New Roman"/>
                          <a:cs typeface="Times New Roman"/>
                        </a:rPr>
                        <a:t>connections:</a:t>
                      </a:r>
                      <a:r>
                        <a:rPr lang="en-US" sz="1600" dirty="0">
                          <a:latin typeface="Times New Roman"/>
                          <a:ea typeface="Times New Roman"/>
                          <a:cs typeface="Times New Roman"/>
                        </a:rPr>
                        <a:t> Language Arts, Science, Social Studies</a:t>
                      </a:r>
                    </a:p>
                    <a:p>
                      <a:pPr marL="0" marR="0">
                        <a:spcBef>
                          <a:spcPts val="200"/>
                        </a:spcBef>
                        <a:spcAft>
                          <a:spcPts val="200"/>
                        </a:spcAft>
                      </a:pPr>
                      <a:r>
                        <a:rPr lang="en-US" sz="1600" b="1" dirty="0">
                          <a:latin typeface="Times New Roman"/>
                          <a:ea typeface="Times New Roman"/>
                          <a:cs typeface="Times New Roman"/>
                        </a:rPr>
                        <a:t>21</a:t>
                      </a:r>
                      <a:r>
                        <a:rPr lang="en-US" sz="1600" b="1" baseline="30000" dirty="0">
                          <a:latin typeface="Times New Roman"/>
                          <a:ea typeface="Times New Roman"/>
                          <a:cs typeface="Times New Roman"/>
                        </a:rPr>
                        <a:t>st</a:t>
                      </a:r>
                      <a:r>
                        <a:rPr lang="en-US" sz="1600" b="1" dirty="0">
                          <a:latin typeface="Times New Roman"/>
                          <a:ea typeface="Times New Roman"/>
                          <a:cs typeface="Times New Roman"/>
                        </a:rPr>
                        <a:t> </a:t>
                      </a:r>
                      <a:r>
                        <a:rPr lang="en-US" sz="1600" b="1" dirty="0" smtClean="0">
                          <a:latin typeface="Times New Roman"/>
                          <a:ea typeface="Times New Roman"/>
                          <a:cs typeface="Times New Roman"/>
                        </a:rPr>
                        <a:t>century </a:t>
                      </a:r>
                      <a:r>
                        <a:rPr lang="en-US" sz="1600" b="1" dirty="0">
                          <a:latin typeface="Times New Roman"/>
                          <a:ea typeface="Times New Roman"/>
                          <a:cs typeface="Times New Roman"/>
                        </a:rPr>
                        <a:t>themes: </a:t>
                      </a:r>
                      <a:r>
                        <a:rPr lang="en-US" sz="1600" dirty="0">
                          <a:latin typeface="Times New Roman"/>
                          <a:ea typeface="Times New Roman"/>
                          <a:cs typeface="Times New Roman"/>
                        </a:rPr>
                        <a:t>Global Awareness and Digital Literacy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bl>
          </a:graphicData>
        </a:graphic>
      </p:graphicFrame>
      <p:graphicFrame>
        <p:nvGraphicFramePr>
          <p:cNvPr id="5" name="Table 4"/>
          <p:cNvGraphicFramePr>
            <a:graphicFrameLocks noGrp="1"/>
          </p:cNvGraphicFramePr>
          <p:nvPr/>
        </p:nvGraphicFramePr>
        <p:xfrm>
          <a:off x="381000" y="4953000"/>
          <a:ext cx="8229600" cy="1524000"/>
        </p:xfrm>
        <a:graphic>
          <a:graphicData uri="http://schemas.openxmlformats.org/drawingml/2006/table">
            <a:tbl>
              <a:tblPr/>
              <a:tblGrid>
                <a:gridCol w="8229600"/>
              </a:tblGrid>
              <a:tr h="1524000">
                <a:tc>
                  <a:txBody>
                    <a:bodyPr/>
                    <a:lstStyle/>
                    <a:p>
                      <a:pPr marL="0" marR="0">
                        <a:spcBef>
                          <a:spcPts val="200"/>
                        </a:spcBef>
                        <a:spcAft>
                          <a:spcPts val="200"/>
                        </a:spcAft>
                      </a:pPr>
                      <a:r>
                        <a:rPr lang="en-US" sz="1600" b="1" dirty="0">
                          <a:latin typeface="Times New Roman"/>
                          <a:ea typeface="Times New Roman"/>
                          <a:cs typeface="Times New Roman"/>
                        </a:rPr>
                        <a:t>Unit Rationale</a:t>
                      </a:r>
                      <a:endParaRPr lang="en-US" sz="1600" dirty="0">
                        <a:latin typeface="Times New Roman"/>
                        <a:ea typeface="Times New Roman"/>
                        <a:cs typeface="Times New Roman"/>
                      </a:endParaRPr>
                    </a:p>
                    <a:p>
                      <a:pPr marL="0" marR="0">
                        <a:spcBef>
                          <a:spcPts val="0"/>
                        </a:spcBef>
                        <a:spcAft>
                          <a:spcPts val="0"/>
                        </a:spcAft>
                      </a:pPr>
                      <a:r>
                        <a:rPr lang="en-US" sz="1600" b="1" u="sng" dirty="0">
                          <a:latin typeface="Times New Roman"/>
                          <a:ea typeface="Times New Roman"/>
                          <a:cs typeface="Times New Roman"/>
                        </a:rPr>
                        <a:t>Developing language to communicate the transformations that take place during each season is an integral piece of accessing and conveying information about their worlds. Language will be taught in the context of the seasons as students develop linguistic complexity, social and academic vocabulary and language control</a:t>
                      </a:r>
                      <a:r>
                        <a:rPr lang="en-US" sz="1600" dirty="0" smtClean="0">
                          <a:latin typeface="Times New Roman"/>
                          <a:ea typeface="Times New Roman"/>
                          <a:cs typeface="Times New Roman"/>
                        </a:rPr>
                        <a:t>. </a:t>
                      </a:r>
                      <a:r>
                        <a:rPr lang="en-US" sz="1600" b="1" u="sng" dirty="0" smtClean="0">
                          <a:latin typeface="Times New Roman" pitchFamily="18" charset="0"/>
                          <a:ea typeface="Times New Roman"/>
                          <a:cs typeface="Times New Roman" pitchFamily="18" charset="0"/>
                        </a:rPr>
                        <a:t>The target language (form, function, complexity, control, and usage) supported through this unit is transferable across content areas.</a:t>
                      </a:r>
                      <a:r>
                        <a:rPr lang="en-US" sz="1600" b="1" u="sng" dirty="0" smtClean="0">
                          <a:latin typeface="Times New Roman" pitchFamily="18" charset="0"/>
                          <a:ea typeface="Calibri"/>
                          <a:cs typeface="Times New Roman" pitchFamily="18" charset="0"/>
                        </a:rPr>
                        <a:t> </a:t>
                      </a:r>
                      <a:endParaRPr lang="en-US" sz="1600" b="1" u="sng"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pic>
        <p:nvPicPr>
          <p:cNvPr id="6"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09600" y="609600"/>
          <a:ext cx="8001000" cy="5830469"/>
        </p:xfrm>
        <a:graphic>
          <a:graphicData uri="http://schemas.openxmlformats.org/drawingml/2006/table">
            <a:tbl>
              <a:tblPr/>
              <a:tblGrid>
                <a:gridCol w="1676400"/>
                <a:gridCol w="6324600"/>
              </a:tblGrid>
              <a:tr h="263903">
                <a:tc gridSpan="2">
                  <a:txBody>
                    <a:bodyPr/>
                    <a:lstStyle/>
                    <a:p>
                      <a:pPr marL="0" marR="0" algn="ctr">
                        <a:spcBef>
                          <a:spcPts val="0"/>
                        </a:spcBef>
                        <a:spcAft>
                          <a:spcPts val="0"/>
                        </a:spcAft>
                      </a:pPr>
                      <a:r>
                        <a:rPr lang="en-US" sz="1800" b="1" dirty="0">
                          <a:solidFill>
                            <a:srgbClr val="FFFFFF"/>
                          </a:solidFill>
                          <a:latin typeface="Calibri"/>
                          <a:ea typeface="Times New Roman"/>
                          <a:cs typeface="Times New Roman"/>
                        </a:rPr>
                        <a:t>Learning Targets</a:t>
                      </a:r>
                      <a:endParaRPr lang="en-US" sz="1800" dirty="0">
                        <a:latin typeface="Times New Roman"/>
                        <a:ea typeface="Times New Roman"/>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r>
              <a:tr h="263903">
                <a:tc>
                  <a:txBody>
                    <a:bodyPr/>
                    <a:lstStyle/>
                    <a:p>
                      <a:pPr marL="0" marR="0">
                        <a:spcBef>
                          <a:spcPts val="0"/>
                        </a:spcBef>
                        <a:spcAft>
                          <a:spcPts val="0"/>
                        </a:spcAft>
                      </a:pPr>
                      <a:r>
                        <a:rPr lang="en-US" sz="1600" b="1" dirty="0" smtClean="0">
                          <a:latin typeface="Times New Roman" pitchFamily="18" charset="0"/>
                          <a:ea typeface="MS Mincho"/>
                          <a:cs typeface="Times New Roman" pitchFamily="18" charset="0"/>
                        </a:rPr>
                        <a:t>WIDA </a:t>
                      </a:r>
                      <a:endParaRPr lang="en-US" sz="1600" dirty="0">
                        <a:latin typeface="Times New Roman"/>
                        <a:ea typeface="Times New Roman"/>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800" b="1" dirty="0" smtClean="0">
                          <a:latin typeface="Times New Roman" pitchFamily="18" charset="0"/>
                          <a:ea typeface="MS Mincho"/>
                          <a:cs typeface="Times New Roman" pitchFamily="18" charset="0"/>
                        </a:rPr>
                        <a:t>English </a:t>
                      </a:r>
                      <a:r>
                        <a:rPr lang="en-US" sz="1800" b="1" dirty="0" smtClean="0">
                          <a:latin typeface="Times New Roman" pitchFamily="18" charset="0"/>
                          <a:ea typeface="MS Mincho"/>
                          <a:cs typeface="Times New Roman" pitchFamily="18" charset="0"/>
                        </a:rPr>
                        <a:t>Language Proficiency Standards</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27806">
                <a:tc>
                  <a:txBody>
                    <a:bodyPr/>
                    <a:lstStyle/>
                    <a:p>
                      <a:pPr marL="0" marR="0">
                        <a:spcBef>
                          <a:spcPts val="0"/>
                        </a:spcBef>
                        <a:spcAft>
                          <a:spcPts val="0"/>
                        </a:spcAft>
                      </a:pPr>
                      <a:r>
                        <a:rPr lang="en-US" sz="1600" b="1" dirty="0" smtClean="0">
                          <a:latin typeface="Times New Roman"/>
                          <a:ea typeface="MS Mincho"/>
                          <a:cs typeface="Times New Roman"/>
                        </a:rPr>
                        <a:t>     Standard </a:t>
                      </a:r>
                      <a:r>
                        <a:rPr lang="en-US" sz="1600" b="1" dirty="0">
                          <a:latin typeface="Times New Roman"/>
                          <a:ea typeface="MS Mincho"/>
                          <a:cs typeface="Times New Roman"/>
                        </a:rPr>
                        <a:t>1</a:t>
                      </a:r>
                      <a:r>
                        <a:rPr lang="en-US" sz="1600" dirty="0">
                          <a:latin typeface="Times New Roman"/>
                          <a:ea typeface="MS Mincho"/>
                          <a:cs typeface="Times New Roman"/>
                        </a:rPr>
                        <a:t> </a:t>
                      </a:r>
                      <a:r>
                        <a:rPr lang="en-US" sz="1600" dirty="0" smtClean="0">
                          <a:latin typeface="Times New Roman"/>
                          <a:ea typeface="MS Mincho"/>
                          <a:cs typeface="Times New Roman"/>
                        </a:rPr>
                        <a:t> </a:t>
                      </a:r>
                      <a:endParaRPr lang="en-US" sz="1600" dirty="0">
                        <a:latin typeface="Times New Roman"/>
                        <a:ea typeface="Times New Roman"/>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800" kern="1200" dirty="0" smtClean="0">
                          <a:solidFill>
                            <a:schemeClr val="tx1"/>
                          </a:solidFill>
                          <a:latin typeface="Times New Roman" pitchFamily="18" charset="0"/>
                          <a:ea typeface="+mn-ea"/>
                          <a:cs typeface="Times New Roman" pitchFamily="18" charset="0"/>
                        </a:rPr>
                        <a:t>English language students (ELLs) communicate for </a:t>
                      </a:r>
                      <a:r>
                        <a:rPr lang="en-US" sz="1800" b="1" kern="1200" dirty="0" smtClean="0">
                          <a:solidFill>
                            <a:schemeClr val="tx1"/>
                          </a:solidFill>
                          <a:latin typeface="Times New Roman" pitchFamily="18" charset="0"/>
                          <a:ea typeface="+mn-ea"/>
                          <a:cs typeface="Times New Roman" pitchFamily="18" charset="0"/>
                        </a:rPr>
                        <a:t>Social and Instructional </a:t>
                      </a:r>
                      <a:r>
                        <a:rPr lang="en-US" sz="1800" kern="1200" dirty="0" smtClean="0">
                          <a:solidFill>
                            <a:schemeClr val="tx1"/>
                          </a:solidFill>
                          <a:latin typeface="Times New Roman" pitchFamily="18" charset="0"/>
                          <a:ea typeface="+mn-ea"/>
                          <a:cs typeface="Times New Roman" pitchFamily="18" charset="0"/>
                        </a:rPr>
                        <a:t>purposes within the school setting.</a:t>
                      </a:r>
                      <a:endParaRPr lang="en-US" sz="1600" dirty="0" smtClean="0">
                        <a:latin typeface="Times New Roman" pitchFamily="18" charset="0"/>
                        <a:ea typeface="MS Mincho"/>
                        <a:cs typeface="Times New Roman" pitchFamily="18" charset="0"/>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469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Times New Roman"/>
                          <a:ea typeface="MS Mincho"/>
                          <a:cs typeface="Times New Roman"/>
                        </a:rPr>
                        <a:t>     Standard </a:t>
                      </a:r>
                      <a:r>
                        <a:rPr lang="en-US" sz="1600" b="1" dirty="0" smtClean="0">
                          <a:latin typeface="Times New Roman"/>
                          <a:ea typeface="MS Mincho"/>
                          <a:cs typeface="Times New Roman"/>
                        </a:rPr>
                        <a:t>2</a:t>
                      </a:r>
                      <a:endParaRPr lang="en-US" sz="1600" dirty="0" smtClean="0">
                        <a:latin typeface="Times New Roman"/>
                        <a:ea typeface="Times New Roman"/>
                        <a:cs typeface="Times New Roman"/>
                      </a:endParaRPr>
                    </a:p>
                    <a:p>
                      <a:pPr marL="0" marR="0">
                        <a:spcBef>
                          <a:spcPts val="0"/>
                        </a:spcBef>
                        <a:spcAft>
                          <a:spcPts val="0"/>
                        </a:spcAft>
                      </a:pPr>
                      <a:endParaRPr lang="en-US" sz="1600"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600" dirty="0" smtClean="0">
                          <a:latin typeface="Times New Roman"/>
                          <a:ea typeface="MS Mincho"/>
                          <a:cs typeface="Times New Roman"/>
                        </a:rPr>
                        <a:t>ELLs communicate information, ideas and concepts necessary for academic success in the content area of </a:t>
                      </a:r>
                      <a:r>
                        <a:rPr lang="en-US" sz="1600" b="1" dirty="0" smtClean="0">
                          <a:latin typeface="Times New Roman"/>
                          <a:ea typeface="MS Mincho"/>
                          <a:cs typeface="Times New Roman"/>
                        </a:rPr>
                        <a:t>Language Arts</a:t>
                      </a:r>
                      <a:endParaRPr lang="en-US" sz="1600"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278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Times New Roman"/>
                          <a:ea typeface="MS Mincho"/>
                          <a:cs typeface="Times New Roman"/>
                        </a:rPr>
                        <a:t>     Standard </a:t>
                      </a:r>
                      <a:r>
                        <a:rPr lang="en-US" sz="1600" b="1" dirty="0" smtClean="0">
                          <a:latin typeface="Times New Roman"/>
                          <a:ea typeface="MS Mincho"/>
                          <a:cs typeface="Times New Roman"/>
                        </a:rPr>
                        <a:t>4</a:t>
                      </a:r>
                      <a:endParaRPr lang="en-US" sz="1600" dirty="0" smtClean="0">
                        <a:latin typeface="Times New Roman"/>
                        <a:ea typeface="Times New Roman"/>
                        <a:cs typeface="Times New Roman"/>
                      </a:endParaRPr>
                    </a:p>
                    <a:p>
                      <a:pPr marL="0" marR="0">
                        <a:spcBef>
                          <a:spcPts val="0"/>
                        </a:spcBef>
                        <a:spcAft>
                          <a:spcPts val="0"/>
                        </a:spcAft>
                      </a:pPr>
                      <a:endParaRPr lang="en-US" sz="1600"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Times New Roman" pitchFamily="18" charset="0"/>
                          <a:ea typeface="+mn-ea"/>
                          <a:cs typeface="Times New Roman" pitchFamily="18" charset="0"/>
                        </a:rPr>
                        <a:t>ELLs communicate information, ideas and concepts necessary for academic success in the content area of </a:t>
                      </a:r>
                      <a:r>
                        <a:rPr lang="en-US" sz="1800" b="1" kern="1200" dirty="0" smtClean="0">
                          <a:solidFill>
                            <a:schemeClr val="tx1"/>
                          </a:solidFill>
                          <a:latin typeface="Times New Roman" pitchFamily="18" charset="0"/>
                          <a:ea typeface="+mn-ea"/>
                          <a:cs typeface="Times New Roman" pitchFamily="18" charset="0"/>
                        </a:rPr>
                        <a:t>Science.</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278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latin typeface="Times New Roman"/>
                          <a:ea typeface="MS Mincho"/>
                          <a:cs typeface="Times New Roman"/>
                        </a:rPr>
                        <a:t>     Standard </a:t>
                      </a:r>
                      <a:r>
                        <a:rPr lang="en-US" sz="1600" b="1" dirty="0" smtClean="0">
                          <a:latin typeface="Times New Roman"/>
                          <a:ea typeface="MS Mincho"/>
                          <a:cs typeface="Times New Roman"/>
                        </a:rPr>
                        <a:t>5</a:t>
                      </a:r>
                      <a:endParaRPr lang="en-US" sz="1600" dirty="0" smtClean="0">
                        <a:latin typeface="Times New Roman"/>
                        <a:ea typeface="Times New Roman"/>
                        <a:cs typeface="Times New Roman"/>
                      </a:endParaRPr>
                    </a:p>
                    <a:p>
                      <a:pPr marL="0" marR="0">
                        <a:spcBef>
                          <a:spcPts val="0"/>
                        </a:spcBef>
                        <a:spcAft>
                          <a:spcPts val="0"/>
                        </a:spcAft>
                      </a:pPr>
                      <a:endParaRPr lang="en-US" sz="1600"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a:t>
                      </a:r>
                      <a:r>
                        <a:rPr lang="en-US" sz="1800" kern="1200" dirty="0" smtClean="0">
                          <a:solidFill>
                            <a:schemeClr val="tx1"/>
                          </a:solidFill>
                          <a:latin typeface="Times New Roman" pitchFamily="18" charset="0"/>
                          <a:ea typeface="+mn-ea"/>
                          <a:cs typeface="Times New Roman" pitchFamily="18" charset="0"/>
                        </a:rPr>
                        <a:t> ELLs communication information, ideas and concepts necessary for academic success in the content area of </a:t>
                      </a:r>
                      <a:r>
                        <a:rPr lang="en-US" sz="1800" b="1" kern="1200" dirty="0" smtClean="0">
                          <a:solidFill>
                            <a:schemeClr val="tx1"/>
                          </a:solidFill>
                          <a:latin typeface="Times New Roman" pitchFamily="18" charset="0"/>
                          <a:ea typeface="+mn-ea"/>
                          <a:cs typeface="Times New Roman" pitchFamily="18" charset="0"/>
                        </a:rPr>
                        <a:t>Social Studies</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670559">
                <a:tc>
                  <a:txBody>
                    <a:bodyPr/>
                    <a:lstStyle/>
                    <a:p>
                      <a:pPr marL="0" marR="0">
                        <a:spcBef>
                          <a:spcPts val="0"/>
                        </a:spcBef>
                        <a:spcAft>
                          <a:spcPts val="0"/>
                        </a:spcAft>
                      </a:pPr>
                      <a:r>
                        <a:rPr lang="en-US" sz="1600" b="1" dirty="0" smtClean="0">
                          <a:latin typeface="Times New Roman"/>
                          <a:ea typeface="MS Mincho"/>
                          <a:cs typeface="Times New Roman"/>
                        </a:rPr>
                        <a:t>Language Domains</a:t>
                      </a:r>
                      <a:endParaRPr lang="en-US" sz="1600" b="1"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latin typeface="Times New Roman" pitchFamily="18" charset="0"/>
                          <a:ea typeface="+mn-ea"/>
                          <a:cs typeface="Times New Roman" pitchFamily="18" charset="0"/>
                        </a:rPr>
                        <a:t>Each </a:t>
                      </a:r>
                      <a:r>
                        <a:rPr lang="en-US" sz="1800" b="1" kern="1200" dirty="0" smtClean="0">
                          <a:solidFill>
                            <a:schemeClr val="tx1"/>
                          </a:solidFill>
                          <a:latin typeface="Times New Roman" pitchFamily="18" charset="0"/>
                          <a:ea typeface="+mn-ea"/>
                          <a:cs typeface="Times New Roman" pitchFamily="18" charset="0"/>
                        </a:rPr>
                        <a:t>of the WIDA</a:t>
                      </a:r>
                      <a:r>
                        <a:rPr lang="en-US" sz="1800" b="1" kern="1200" baseline="0" dirty="0" smtClean="0">
                          <a:solidFill>
                            <a:schemeClr val="tx1"/>
                          </a:solidFill>
                          <a:latin typeface="Times New Roman" pitchFamily="18" charset="0"/>
                          <a:ea typeface="+mn-ea"/>
                          <a:cs typeface="Times New Roman" pitchFamily="18" charset="0"/>
                        </a:rPr>
                        <a:t> </a:t>
                      </a:r>
                      <a:r>
                        <a:rPr lang="en-US" sz="1800" b="1" kern="1200" dirty="0" smtClean="0">
                          <a:solidFill>
                            <a:schemeClr val="tx1"/>
                          </a:solidFill>
                          <a:latin typeface="Times New Roman" pitchFamily="18" charset="0"/>
                          <a:ea typeface="+mn-ea"/>
                          <a:cs typeface="Times New Roman" pitchFamily="18" charset="0"/>
                        </a:rPr>
                        <a:t>ELP standards encompasses four language domains that define how ELLs process and use language.</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31667">
                <a:tc>
                  <a:txBody>
                    <a:bodyPr/>
                    <a:lstStyle/>
                    <a:p>
                      <a:pPr marL="0" marR="0">
                        <a:spcBef>
                          <a:spcPts val="0"/>
                        </a:spcBef>
                        <a:spcAft>
                          <a:spcPts val="0"/>
                        </a:spcAft>
                      </a:pPr>
                      <a:r>
                        <a:rPr lang="en-US" sz="1600" b="1" dirty="0" smtClean="0">
                          <a:latin typeface="Times New Roman"/>
                          <a:ea typeface="MS Mincho"/>
                          <a:cs typeface="Times New Roman"/>
                        </a:rPr>
                        <a:t>     Listening </a:t>
                      </a:r>
                      <a:endParaRPr lang="en-US" sz="1600"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Times New Roman" pitchFamily="18" charset="0"/>
                          <a:ea typeface="MS Mincho"/>
                          <a:cs typeface="Times New Roman" pitchFamily="18" charset="0"/>
                        </a:rPr>
                        <a:t>process, </a:t>
                      </a:r>
                      <a:r>
                        <a:rPr lang="en-US" sz="1800" dirty="0" smtClean="0">
                          <a:latin typeface="Times New Roman" pitchFamily="18" charset="0"/>
                          <a:ea typeface="MS Mincho"/>
                          <a:cs typeface="Times New Roman" pitchFamily="18" charset="0"/>
                        </a:rPr>
                        <a:t>demonstrate understanding, interpret, </a:t>
                      </a:r>
                      <a:r>
                        <a:rPr lang="en-US" sz="1800" dirty="0" smtClean="0">
                          <a:latin typeface="Times New Roman" pitchFamily="18" charset="0"/>
                          <a:ea typeface="MS Mincho"/>
                          <a:cs typeface="Times New Roman" pitchFamily="18" charset="0"/>
                        </a:rPr>
                        <a:t>and evaluate spoken language in a variety of situations.</a:t>
                      </a:r>
                      <a:endParaRPr lang="en-US" sz="1800" b="1" kern="1200" dirty="0" smtClean="0">
                        <a:solidFill>
                          <a:schemeClr val="tx1"/>
                        </a:solidFill>
                        <a:latin typeface="Times New Roman" pitchFamily="18" charset="0"/>
                        <a:ea typeface="+mn-ea"/>
                        <a:cs typeface="Times New Roman" pitchFamily="18" charset="0"/>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27806">
                <a:tc>
                  <a:txBody>
                    <a:bodyPr/>
                    <a:lstStyle/>
                    <a:p>
                      <a:pPr marL="0" marR="0">
                        <a:spcBef>
                          <a:spcPts val="0"/>
                        </a:spcBef>
                        <a:spcAft>
                          <a:spcPts val="0"/>
                        </a:spcAft>
                      </a:pPr>
                      <a:r>
                        <a:rPr lang="en-US" sz="1600" b="1" dirty="0" smtClean="0">
                          <a:latin typeface="Times New Roman"/>
                          <a:ea typeface="MS Mincho"/>
                          <a:cs typeface="Times New Roman"/>
                        </a:rPr>
                        <a:t>     Speaking</a:t>
                      </a:r>
                      <a:endParaRPr lang="en-US" sz="1600" b="1"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Times New Roman" pitchFamily="18" charset="0"/>
                          <a:ea typeface="+mn-ea"/>
                          <a:cs typeface="Times New Roman" pitchFamily="18" charset="0"/>
                        </a:rPr>
                        <a:t>engage in oral communication in a variety of situations for a variety of purposes and audiences.</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527806">
                <a:tc>
                  <a:txBody>
                    <a:bodyPr/>
                    <a:lstStyle/>
                    <a:p>
                      <a:pPr marL="0" marR="0">
                        <a:spcBef>
                          <a:spcPts val="0"/>
                        </a:spcBef>
                        <a:spcAft>
                          <a:spcPts val="0"/>
                        </a:spcAft>
                      </a:pPr>
                      <a:r>
                        <a:rPr lang="en-US" sz="1600" b="1" dirty="0" smtClean="0">
                          <a:latin typeface="Times New Roman"/>
                          <a:ea typeface="MS Mincho"/>
                          <a:cs typeface="Times New Roman"/>
                        </a:rPr>
                        <a:t>     Reading</a:t>
                      </a:r>
                      <a:endParaRPr lang="en-US" sz="1600" b="1"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Times New Roman" pitchFamily="18" charset="0"/>
                          <a:ea typeface="+mn-ea"/>
                          <a:cs typeface="Times New Roman" pitchFamily="18" charset="0"/>
                        </a:rPr>
                        <a:t>process, </a:t>
                      </a:r>
                      <a:r>
                        <a:rPr lang="en-US" sz="1800" kern="1200" dirty="0" smtClean="0">
                          <a:solidFill>
                            <a:schemeClr val="tx1"/>
                          </a:solidFill>
                          <a:latin typeface="Times New Roman" pitchFamily="18" charset="0"/>
                          <a:ea typeface="+mn-ea"/>
                          <a:cs typeface="Times New Roman" pitchFamily="18" charset="0"/>
                        </a:rPr>
                        <a:t>demonstrate</a:t>
                      </a:r>
                      <a:r>
                        <a:rPr lang="en-US" sz="1800" kern="1200" baseline="0" dirty="0" smtClean="0">
                          <a:solidFill>
                            <a:schemeClr val="tx1"/>
                          </a:solidFill>
                          <a:latin typeface="Times New Roman" pitchFamily="18" charset="0"/>
                          <a:ea typeface="+mn-ea"/>
                          <a:cs typeface="Times New Roman" pitchFamily="18" charset="0"/>
                        </a:rPr>
                        <a:t> </a:t>
                      </a:r>
                      <a:r>
                        <a:rPr lang="en-US" sz="1800" kern="1200" dirty="0" smtClean="0">
                          <a:solidFill>
                            <a:schemeClr val="tx1"/>
                          </a:solidFill>
                          <a:latin typeface="Times New Roman" pitchFamily="18" charset="0"/>
                          <a:ea typeface="+mn-ea"/>
                          <a:cs typeface="Times New Roman" pitchFamily="18" charset="0"/>
                        </a:rPr>
                        <a:t>understanding, </a:t>
                      </a:r>
                      <a:r>
                        <a:rPr lang="en-US" sz="1800" kern="1200" dirty="0" smtClean="0">
                          <a:solidFill>
                            <a:schemeClr val="tx1"/>
                          </a:solidFill>
                          <a:latin typeface="Times New Roman" pitchFamily="18" charset="0"/>
                          <a:ea typeface="+mn-ea"/>
                          <a:cs typeface="Times New Roman" pitchFamily="18" charset="0"/>
                        </a:rPr>
                        <a:t>interpret, and evaluate written language, symbols and text with understanding and fluency.</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831750">
                <a:tc>
                  <a:txBody>
                    <a:bodyPr/>
                    <a:lstStyle/>
                    <a:p>
                      <a:pPr marL="0" marR="0">
                        <a:spcBef>
                          <a:spcPts val="0"/>
                        </a:spcBef>
                        <a:spcAft>
                          <a:spcPts val="0"/>
                        </a:spcAft>
                      </a:pPr>
                      <a:r>
                        <a:rPr lang="en-US" sz="1600" b="1" dirty="0" smtClean="0">
                          <a:latin typeface="Times New Roman"/>
                          <a:ea typeface="MS Mincho"/>
                          <a:cs typeface="Times New Roman"/>
                        </a:rPr>
                        <a:t>     Writing</a:t>
                      </a:r>
                      <a:endParaRPr lang="en-US" sz="1600" b="1" dirty="0" smtClean="0">
                        <a:latin typeface="Times New Roman"/>
                        <a:ea typeface="MS Mincho"/>
                        <a:cs typeface="Times New Roman"/>
                      </a:endParaRP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Times New Roman" pitchFamily="18" charset="0"/>
                          <a:ea typeface="+mn-ea"/>
                          <a:cs typeface="Times New Roman" pitchFamily="18" charset="0"/>
                        </a:rPr>
                        <a:t>engage in written communication in a variety of situations for a variety of purposes and audiences.</a:t>
                      </a:r>
                    </a:p>
                  </a:txBody>
                  <a:tcPr marL="50566" marR="5056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pic>
        <p:nvPicPr>
          <p:cNvPr id="6"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85800" y="1219200"/>
          <a:ext cx="7620000" cy="4876800"/>
        </p:xfrm>
        <a:graphic>
          <a:graphicData uri="http://schemas.openxmlformats.org/drawingml/2006/table">
            <a:tbl>
              <a:tblPr/>
              <a:tblGrid>
                <a:gridCol w="609600"/>
                <a:gridCol w="7010400"/>
              </a:tblGrid>
              <a:tr h="541867">
                <a:tc>
                  <a:txBody>
                    <a:bodyPr/>
                    <a:lstStyle/>
                    <a:p>
                      <a:pPr marL="0" marR="0">
                        <a:spcBef>
                          <a:spcPts val="0"/>
                        </a:spcBef>
                        <a:spcAft>
                          <a:spcPts val="0"/>
                        </a:spcAft>
                      </a:pPr>
                      <a:endParaRPr lang="en-US" sz="1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800" b="1" dirty="0">
                          <a:latin typeface="Times New Roman"/>
                          <a:ea typeface="Times New Roman"/>
                          <a:cs typeface="Times New Roman"/>
                        </a:rPr>
                        <a:t>Content Area Standard</a:t>
                      </a:r>
                      <a:endParaRPr lang="en-US" sz="18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1625600">
                <a:tc>
                  <a:txBody>
                    <a:bodyPr/>
                    <a:lstStyle/>
                    <a:p>
                      <a:pPr marL="0" marR="0">
                        <a:spcBef>
                          <a:spcPts val="0"/>
                        </a:spcBef>
                        <a:spcAft>
                          <a:spcPts val="0"/>
                        </a:spcAft>
                      </a:pPr>
                      <a:r>
                        <a:rPr lang="en-US" sz="1400">
                          <a:latin typeface="Times New Roman"/>
                          <a:ea typeface="Times New Roman"/>
                          <a:cs typeface="Times New Roman"/>
                        </a:rPr>
                        <a:t>5.4</a:t>
                      </a:r>
                      <a:endParaRPr lang="en-US" sz="120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800" b="1" dirty="0">
                          <a:latin typeface="Times New Roman"/>
                          <a:ea typeface="Times New Roman"/>
                          <a:cs typeface="Times New Roman"/>
                        </a:rPr>
                        <a:t>Earth System Science</a:t>
                      </a:r>
                      <a:r>
                        <a:rPr lang="en-US" sz="1800" dirty="0">
                          <a:latin typeface="Times New Roman"/>
                          <a:ea typeface="Times New Roman"/>
                          <a:cs typeface="Times New Roman"/>
                        </a:rPr>
                        <a:t>: All students will understand that Earth operates as a set of complex dynamic and interconnected systems and is part of the all </a:t>
                      </a:r>
                      <a:r>
                        <a:rPr lang="en-US" sz="1800" dirty="0" smtClean="0">
                          <a:latin typeface="Times New Roman"/>
                          <a:ea typeface="Times New Roman"/>
                          <a:cs typeface="Times New Roman"/>
                        </a:rPr>
                        <a:t>encompassing </a:t>
                      </a:r>
                      <a:r>
                        <a:rPr lang="en-US" sz="1800" dirty="0">
                          <a:latin typeface="Times New Roman"/>
                          <a:ea typeface="Times New Roman"/>
                          <a:cs typeface="Times New Roman"/>
                        </a:rPr>
                        <a:t>system of the universe</a:t>
                      </a:r>
                      <a:r>
                        <a:rPr lang="en-US" sz="1800" dirty="0">
                          <a:solidFill>
                            <a:srgbClr val="0000FF"/>
                          </a:solidFill>
                          <a:latin typeface="Times New Roman"/>
                          <a:ea typeface="Times New Roman"/>
                          <a:cs typeface="Times New Roman"/>
                        </a:rPr>
                        <a:t>.</a:t>
                      </a:r>
                      <a:endParaRPr lang="en-US" sz="18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1083733">
                <a:tc>
                  <a:txBody>
                    <a:bodyPr/>
                    <a:lstStyle/>
                    <a:p>
                      <a:pPr marL="0" marR="0">
                        <a:spcBef>
                          <a:spcPts val="0"/>
                        </a:spcBef>
                        <a:spcAft>
                          <a:spcPts val="0"/>
                        </a:spcAft>
                      </a:pPr>
                      <a:r>
                        <a:rPr lang="en-US" sz="1400">
                          <a:latin typeface="Times New Roman"/>
                          <a:ea typeface="Times New Roman"/>
                          <a:cs typeface="Times New Roman"/>
                        </a:rPr>
                        <a:t>F.</a:t>
                      </a:r>
                      <a:endParaRPr lang="en-US" sz="120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800" dirty="0">
                          <a:latin typeface="Times New Roman"/>
                          <a:ea typeface="Times New Roman"/>
                          <a:cs typeface="Times New Roman"/>
                        </a:rPr>
                        <a:t>Climate and weather; Earth, weather and climate systems are the result of complex interactions between land, ocean, ice and atmosphere.   </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1625600">
                <a:tc>
                  <a:txBody>
                    <a:bodyPr/>
                    <a:lstStyle/>
                    <a:p>
                      <a:pPr marL="0" marR="0">
                        <a:spcBef>
                          <a:spcPts val="0"/>
                        </a:spcBef>
                        <a:spcAft>
                          <a:spcPts val="0"/>
                        </a:spcAft>
                      </a:pPr>
                      <a:r>
                        <a:rPr lang="en-US" sz="1400" b="1" dirty="0">
                          <a:latin typeface="Times New Roman"/>
                          <a:ea typeface="Times New Roman"/>
                          <a:cs typeface="Times New Roman"/>
                        </a:rPr>
                        <a:t>8.1</a:t>
                      </a:r>
                      <a:endParaRPr lang="en-US" sz="1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latin typeface="Times New Roman"/>
                          <a:ea typeface="Times New Roman"/>
                          <a:cs typeface="Times New Roman"/>
                        </a:rPr>
                        <a:t>Educational Technology </a:t>
                      </a:r>
                      <a:endParaRPr lang="en-US" sz="1800" dirty="0" smtClean="0">
                        <a:latin typeface="Times New Roman"/>
                        <a:ea typeface="Times New Roman"/>
                        <a:cs typeface="Times New Roman"/>
                      </a:endParaRPr>
                    </a:p>
                    <a:p>
                      <a:pPr marL="0" marR="0">
                        <a:spcBef>
                          <a:spcPts val="0"/>
                        </a:spcBef>
                        <a:spcAft>
                          <a:spcPts val="0"/>
                        </a:spcAft>
                      </a:pPr>
                      <a:r>
                        <a:rPr lang="en-US" sz="1800" dirty="0" smtClean="0">
                          <a:latin typeface="Times New Roman"/>
                          <a:ea typeface="Times New Roman"/>
                          <a:cs typeface="Times New Roman"/>
                        </a:rPr>
                        <a:t>All </a:t>
                      </a:r>
                      <a:r>
                        <a:rPr lang="en-US" sz="1800" dirty="0">
                          <a:latin typeface="Times New Roman"/>
                          <a:ea typeface="Times New Roman"/>
                          <a:cs typeface="Times New Roman"/>
                        </a:rPr>
                        <a:t>students will use digital tools to access, manage, evaluate, and synthesize information in order to solve problems individually and collaboratively and to create and communicate knowledge. </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
        <p:nvSpPr>
          <p:cNvPr id="4" name="TextBox 3"/>
          <p:cNvSpPr txBox="1"/>
          <p:nvPr/>
        </p:nvSpPr>
        <p:spPr>
          <a:xfrm>
            <a:off x="685800" y="381000"/>
            <a:ext cx="7162800" cy="584775"/>
          </a:xfrm>
          <a:prstGeom prst="rect">
            <a:avLst/>
          </a:prstGeom>
          <a:noFill/>
        </p:spPr>
        <p:txBody>
          <a:bodyPr wrap="square" rtlCol="0">
            <a:spAutoFit/>
          </a:bodyPr>
          <a:lstStyle/>
          <a:p>
            <a:r>
              <a:rPr lang="en-US" sz="3200" b="1" dirty="0" smtClean="0">
                <a:solidFill>
                  <a:schemeClr val="tx2">
                    <a:lumMod val="75000"/>
                  </a:schemeClr>
                </a:solidFill>
                <a:latin typeface="Arial Black" pitchFamily="34" charset="0"/>
              </a:rPr>
              <a:t>Pre K – K Grade Level Cluster</a:t>
            </a:r>
            <a:endParaRPr lang="en-US" sz="3200" b="1" dirty="0">
              <a:solidFill>
                <a:schemeClr val="tx2">
                  <a:lumMod val="75000"/>
                </a:schemeClr>
              </a:solidFill>
              <a:latin typeface="Arial Black" pitchFamily="34" charset="0"/>
            </a:endParaRPr>
          </a:p>
        </p:txBody>
      </p:sp>
      <p:pic>
        <p:nvPicPr>
          <p:cNvPr id="6"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57200" y="1143000"/>
          <a:ext cx="8382000" cy="5222240"/>
        </p:xfrm>
        <a:graphic>
          <a:graphicData uri="http://schemas.openxmlformats.org/drawingml/2006/table">
            <a:tbl>
              <a:tblPr/>
              <a:tblGrid>
                <a:gridCol w="4111089"/>
                <a:gridCol w="4270911"/>
              </a:tblGrid>
              <a:tr h="4572000">
                <a:tc>
                  <a:txBody>
                    <a:bodyPr/>
                    <a:lstStyle/>
                    <a:p>
                      <a:pPr marL="0" marR="0">
                        <a:spcBef>
                          <a:spcPts val="200"/>
                        </a:spcBef>
                        <a:spcAft>
                          <a:spcPts val="200"/>
                        </a:spcAft>
                      </a:pPr>
                      <a:r>
                        <a:rPr lang="en-US" sz="3200" b="1" dirty="0">
                          <a:latin typeface="Times New Roman"/>
                          <a:ea typeface="Times New Roman"/>
                          <a:cs typeface="Times New Roman"/>
                        </a:rPr>
                        <a:t>Unit Essential Question</a:t>
                      </a:r>
                      <a:endParaRPr lang="en-US" sz="3200" dirty="0">
                        <a:latin typeface="Times New Roman"/>
                        <a:ea typeface="Times New Roman"/>
                        <a:cs typeface="Times New Roman"/>
                      </a:endParaRPr>
                    </a:p>
                    <a:p>
                      <a:pPr marL="0" marR="0">
                        <a:spcBef>
                          <a:spcPts val="0"/>
                        </a:spcBef>
                        <a:spcAft>
                          <a:spcPts val="0"/>
                        </a:spcAft>
                      </a:pPr>
                      <a:r>
                        <a:rPr lang="en-US" sz="3200" dirty="0">
                          <a:latin typeface="Times New Roman"/>
                          <a:ea typeface="Times New Roman"/>
                          <a:cs typeface="Times New Roman"/>
                        </a:rPr>
                        <a:t>What language do students need in order to </a:t>
                      </a:r>
                      <a:r>
                        <a:rPr lang="en-US" sz="3200" dirty="0" smtClean="0">
                          <a:latin typeface="Times New Roman"/>
                          <a:ea typeface="Times New Roman"/>
                          <a:cs typeface="Times New Roman"/>
                        </a:rPr>
                        <a:t>demonstrate comprehension </a:t>
                      </a:r>
                      <a:r>
                        <a:rPr lang="en-US" sz="3200" dirty="0">
                          <a:latin typeface="Times New Roman"/>
                          <a:ea typeface="Times New Roman"/>
                          <a:cs typeface="Times New Roman"/>
                        </a:rPr>
                        <a:t>and engage in the topic of the four seasons?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200"/>
                        </a:spcBef>
                        <a:spcAft>
                          <a:spcPts val="200"/>
                        </a:spcAft>
                      </a:pPr>
                      <a:r>
                        <a:rPr lang="en-US" sz="2800" b="1" dirty="0" smtClean="0">
                          <a:latin typeface="Times New Roman"/>
                          <a:ea typeface="Times New Roman"/>
                          <a:cs typeface="Times New Roman"/>
                        </a:rPr>
                        <a:t>Unit Enduring Understandings</a:t>
                      </a:r>
                      <a:endParaRPr lang="en-US" sz="2800" dirty="0" smtClean="0">
                        <a:latin typeface="Times New Roman"/>
                        <a:ea typeface="Times New Roman"/>
                        <a:cs typeface="Times New Roman"/>
                      </a:endParaRPr>
                    </a:p>
                    <a:p>
                      <a:pPr lvl="0">
                        <a:buFont typeface="Arial" pitchFamily="34" charset="0"/>
                        <a:buChar char="•"/>
                      </a:pPr>
                      <a:r>
                        <a:rPr lang="en-US" sz="2800" dirty="0" smtClean="0">
                          <a:latin typeface="Times New Roman" pitchFamily="18" charset="0"/>
                          <a:cs typeface="Times New Roman" pitchFamily="18" charset="0"/>
                        </a:rPr>
                        <a:t>Listening, speaking,   </a:t>
                      </a:r>
                    </a:p>
                    <a:p>
                      <a:pPr lvl="0"/>
                      <a:r>
                        <a:rPr lang="en-US" sz="2800" dirty="0" smtClean="0">
                          <a:latin typeface="Times New Roman" pitchFamily="18" charset="0"/>
                          <a:cs typeface="Times New Roman" pitchFamily="18" charset="0"/>
                        </a:rPr>
                        <a:t>     reading, and writing  </a:t>
                      </a:r>
                    </a:p>
                    <a:p>
                      <a:pPr lvl="0"/>
                      <a:r>
                        <a:rPr lang="en-US" sz="2800" baseline="0" dirty="0" smtClean="0">
                          <a:latin typeface="Times New Roman" pitchFamily="18" charset="0"/>
                          <a:cs typeface="Times New Roman" pitchFamily="18" charset="0"/>
                        </a:rPr>
                        <a:t>     a</a:t>
                      </a:r>
                      <a:r>
                        <a:rPr lang="en-US" sz="2800" dirty="0" smtClean="0">
                          <a:latin typeface="Times New Roman" pitchFamily="18" charset="0"/>
                          <a:cs typeface="Times New Roman" pitchFamily="18" charset="0"/>
                        </a:rPr>
                        <a:t>bout the seasons</a:t>
                      </a:r>
                    </a:p>
                    <a:p>
                      <a:pPr lvl="0"/>
                      <a:r>
                        <a:rPr lang="en-US" sz="2800" dirty="0" smtClean="0">
                          <a:latin typeface="Times New Roman" pitchFamily="18" charset="0"/>
                          <a:cs typeface="Times New Roman" pitchFamily="18" charset="0"/>
                        </a:rPr>
                        <a:t>     requires specific    </a:t>
                      </a:r>
                    </a:p>
                    <a:p>
                      <a:pPr lvl="0"/>
                      <a:r>
                        <a:rPr lang="en-US" sz="2800" dirty="0" smtClean="0">
                          <a:latin typeface="Times New Roman" pitchFamily="18" charset="0"/>
                          <a:cs typeface="Times New Roman" pitchFamily="18" charset="0"/>
                        </a:rPr>
                        <a:t>     academic</a:t>
                      </a:r>
                      <a:r>
                        <a:rPr lang="en-US" sz="2800" baseline="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language. </a:t>
                      </a:r>
                    </a:p>
                    <a:p>
                      <a:pPr marL="342900" marR="0" lvl="0" indent="-342900">
                        <a:spcBef>
                          <a:spcPts val="200"/>
                        </a:spcBef>
                        <a:spcAft>
                          <a:spcPts val="200"/>
                        </a:spcAft>
                        <a:buFont typeface="Symbol"/>
                        <a:buChar char=""/>
                        <a:tabLst>
                          <a:tab pos="114300" algn="l"/>
                        </a:tabLst>
                      </a:pPr>
                      <a:r>
                        <a:rPr lang="en-US" sz="2800" dirty="0" smtClean="0">
                          <a:latin typeface="Times New Roman"/>
                          <a:ea typeface="Times New Roman"/>
                          <a:cs typeface="Times New Roman"/>
                        </a:rPr>
                        <a:t>Seasonal transformations vary by time of the year and surroundings.</a:t>
                      </a:r>
                    </a:p>
                    <a:p>
                      <a:pPr marL="342900" marR="0" lvl="0" indent="-342900">
                        <a:spcBef>
                          <a:spcPts val="200"/>
                        </a:spcBef>
                        <a:spcAft>
                          <a:spcPts val="200"/>
                        </a:spcAft>
                        <a:buFont typeface="Symbol"/>
                        <a:buChar char=""/>
                        <a:tabLst>
                          <a:tab pos="114300" algn="l"/>
                        </a:tabLst>
                      </a:pPr>
                      <a:r>
                        <a:rPr lang="en-US" sz="2800" dirty="0" smtClean="0">
                          <a:latin typeface="Times New Roman"/>
                          <a:ea typeface="Times New Roman"/>
                          <a:cs typeface="Times New Roman"/>
                        </a:rPr>
                        <a:t>Seasons impact what we do and how we do </a:t>
                      </a:r>
                      <a:r>
                        <a:rPr lang="en-US" sz="2800" dirty="0" smtClean="0">
                          <a:latin typeface="Times New Roman"/>
                          <a:ea typeface="Times New Roman"/>
                          <a:cs typeface="Times New Roman"/>
                        </a:rPr>
                        <a:t>it.</a:t>
                      </a:r>
                      <a:endParaRPr lang="en-US" sz="1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
        <p:nvSpPr>
          <p:cNvPr id="4" name="Title 1"/>
          <p:cNvSpPr txBox="1">
            <a:spLocks/>
          </p:cNvSpPr>
          <p:nvPr/>
        </p:nvSpPr>
        <p:spPr>
          <a:xfrm>
            <a:off x="381000" y="-76200"/>
            <a:ext cx="82296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0055AA"/>
                </a:solidFill>
                <a:effectLst/>
                <a:uLnTx/>
                <a:uFillTx/>
                <a:latin typeface="Arial" pitchFamily="34" charset="0"/>
                <a:ea typeface="+mj-ea"/>
                <a:cs typeface="Arial" pitchFamily="34" charset="0"/>
              </a:rPr>
              <a:t>Grade Level Cluster Pre</a:t>
            </a:r>
            <a:r>
              <a:rPr kumimoji="0" lang="en-US" sz="4400" b="1" i="0" u="none" strike="noStrike" kern="1200" cap="none" spc="0" normalizeH="0" noProof="0" dirty="0" smtClean="0">
                <a:ln>
                  <a:noFill/>
                </a:ln>
                <a:solidFill>
                  <a:srgbClr val="0055AA"/>
                </a:solidFill>
                <a:effectLst/>
                <a:uLnTx/>
                <a:uFillTx/>
                <a:latin typeface="Arial" pitchFamily="34" charset="0"/>
                <a:ea typeface="+mj-ea"/>
                <a:cs typeface="Arial" pitchFamily="34" charset="0"/>
              </a:rPr>
              <a:t> K - K</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pic>
        <p:nvPicPr>
          <p:cNvPr id="156673" name="Picture 1" descr="C:\Program Files (x86)\Microsoft Office\MEDIA\CAGCAT10\j0299587.wmf"/>
          <p:cNvPicPr>
            <a:picLocks noChangeAspect="1" noChangeArrowheads="1"/>
          </p:cNvPicPr>
          <p:nvPr/>
        </p:nvPicPr>
        <p:blipFill>
          <a:blip r:embed="rId2" cstate="print"/>
          <a:srcRect/>
          <a:stretch>
            <a:fillRect/>
          </a:stretch>
        </p:blipFill>
        <p:spPr bwMode="auto">
          <a:xfrm>
            <a:off x="2743200" y="5034686"/>
            <a:ext cx="1827886" cy="1823314"/>
          </a:xfrm>
          <a:prstGeom prst="rect">
            <a:avLst/>
          </a:prstGeom>
          <a:noFill/>
        </p:spPr>
      </p:pic>
      <p:sp>
        <p:nvSpPr>
          <p:cNvPr id="5" name="Footer Placeholder 4"/>
          <p:cNvSpPr>
            <a:spLocks noGrp="1"/>
          </p:cNvSpPr>
          <p:nvPr>
            <p:ph type="ftr" sz="quarter" idx="11"/>
          </p:nvPr>
        </p:nvSpPr>
        <p:spPr/>
        <p:txBody>
          <a:bodyPr/>
          <a:lstStyle/>
          <a:p>
            <a:pPr>
              <a:defRPr/>
            </a:pPr>
            <a:r>
              <a:rPr lang="en-US" smtClean="0"/>
              <a:t>WIDA</a:t>
            </a:r>
            <a:endParaRPr lang="en-US"/>
          </a:p>
        </p:txBody>
      </p:sp>
      <p:pic>
        <p:nvPicPr>
          <p:cNvPr id="6"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990601"/>
          <a:ext cx="8610600" cy="2161433"/>
        </p:xfrm>
        <a:graphic>
          <a:graphicData uri="http://schemas.openxmlformats.org/drawingml/2006/table">
            <a:tbl>
              <a:tblPr/>
              <a:tblGrid>
                <a:gridCol w="8610600"/>
              </a:tblGrid>
              <a:tr h="246486">
                <a:tc>
                  <a:txBody>
                    <a:bodyPr/>
                    <a:lstStyle/>
                    <a:p>
                      <a:pPr marL="0" marR="0" algn="ctr">
                        <a:spcBef>
                          <a:spcPts val="0"/>
                        </a:spcBef>
                        <a:spcAft>
                          <a:spcPts val="0"/>
                        </a:spcAft>
                      </a:pPr>
                      <a:r>
                        <a:rPr lang="en-US" sz="1800" b="1" dirty="0">
                          <a:solidFill>
                            <a:srgbClr val="FFFFFF"/>
                          </a:solidFill>
                          <a:latin typeface="Calibri"/>
                          <a:ea typeface="Times New Roman"/>
                          <a:cs typeface="Times New Roman"/>
                        </a:rPr>
                        <a:t>Evidence of Learning</a:t>
                      </a:r>
                      <a:endParaRPr lang="en-US" sz="18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1887113">
                <a:tc>
                  <a:txBody>
                    <a:bodyPr/>
                    <a:lstStyle/>
                    <a:p>
                      <a:pPr marL="0" marR="0">
                        <a:spcBef>
                          <a:spcPts val="200"/>
                        </a:spcBef>
                        <a:spcAft>
                          <a:spcPts val="200"/>
                        </a:spcAft>
                      </a:pPr>
                      <a:r>
                        <a:rPr lang="en-US" sz="1800" b="1" dirty="0">
                          <a:latin typeface="Times New Roman"/>
                          <a:ea typeface="Times New Roman"/>
                          <a:cs typeface="Times New Roman"/>
                        </a:rPr>
                        <a:t>Summative Assessment: Integrated Performance Assessment </a:t>
                      </a:r>
                      <a:endParaRPr lang="en-US" sz="1800" dirty="0">
                        <a:latin typeface="Times New Roman"/>
                        <a:ea typeface="Times New Roman"/>
                        <a:cs typeface="Times New Roman"/>
                      </a:endParaRPr>
                    </a:p>
                    <a:p>
                      <a:pPr marL="342900" marR="0" lvl="0" indent="-342900">
                        <a:spcBef>
                          <a:spcPts val="200"/>
                        </a:spcBef>
                        <a:spcAft>
                          <a:spcPts val="200"/>
                        </a:spcAft>
                        <a:buFont typeface="Symbol"/>
                        <a:buChar char=""/>
                        <a:tabLst>
                          <a:tab pos="114300" algn="l"/>
                        </a:tabLst>
                      </a:pPr>
                      <a:r>
                        <a:rPr lang="en-US" sz="1800" dirty="0">
                          <a:latin typeface="Times New Roman"/>
                          <a:ea typeface="Times New Roman"/>
                          <a:cs typeface="Times New Roman"/>
                        </a:rPr>
                        <a:t>Students </a:t>
                      </a:r>
                      <a:r>
                        <a:rPr lang="en-US" sz="1800" dirty="0" smtClean="0">
                          <a:latin typeface="Times New Roman"/>
                          <a:ea typeface="Times New Roman"/>
                          <a:cs typeface="Times New Roman"/>
                        </a:rPr>
                        <a:t>will create an illustrated class book about winter in</a:t>
                      </a:r>
                      <a:r>
                        <a:rPr lang="en-US" sz="1800" baseline="0" dirty="0" smtClean="0">
                          <a:latin typeface="Times New Roman"/>
                          <a:ea typeface="Times New Roman"/>
                          <a:cs typeface="Times New Roman"/>
                        </a:rPr>
                        <a:t> </a:t>
                      </a:r>
                      <a:r>
                        <a:rPr lang="en-US" sz="1800" dirty="0" smtClean="0">
                          <a:latin typeface="Times New Roman"/>
                          <a:ea typeface="Times New Roman"/>
                          <a:cs typeface="Times New Roman"/>
                        </a:rPr>
                        <a:t>digital form with audio support and present to peers in the general education classroom and to family members</a:t>
                      </a:r>
                      <a:endParaRPr lang="en-US" sz="1800" dirty="0">
                        <a:latin typeface="Times New Roman"/>
                        <a:ea typeface="Times New Roman"/>
                        <a:cs typeface="Times New Roman"/>
                      </a:endParaRPr>
                    </a:p>
                    <a:p>
                      <a:pPr marL="0" marR="0">
                        <a:spcBef>
                          <a:spcPts val="200"/>
                        </a:spcBef>
                        <a:spcAft>
                          <a:spcPts val="200"/>
                        </a:spcAft>
                      </a:pPr>
                      <a:r>
                        <a:rPr lang="en-US" sz="1800" b="1" dirty="0">
                          <a:latin typeface="Times New Roman"/>
                          <a:ea typeface="Times New Roman"/>
                          <a:cs typeface="Times New Roman"/>
                        </a:rPr>
                        <a:t>Equipment needed: </a:t>
                      </a:r>
                      <a:r>
                        <a:rPr lang="en-US" sz="1800" dirty="0">
                          <a:latin typeface="Times New Roman"/>
                          <a:ea typeface="Times New Roman"/>
                          <a:cs typeface="Times New Roman"/>
                        </a:rPr>
                        <a:t> Computers (with multi-media production tools such as Photo Story or Power Point, headphones, and microphones) and digital camera</a:t>
                      </a:r>
                    </a:p>
                    <a:p>
                      <a:pPr marL="0" marR="0">
                        <a:spcBef>
                          <a:spcPts val="200"/>
                        </a:spcBef>
                        <a:spcAft>
                          <a:spcPts val="200"/>
                        </a:spcAft>
                      </a:pPr>
                      <a:r>
                        <a:rPr lang="en-US" sz="1800" b="1" dirty="0">
                          <a:latin typeface="Times New Roman"/>
                          <a:ea typeface="Times New Roman"/>
                          <a:cs typeface="Times New Roman"/>
                        </a:rPr>
                        <a:t>Suggested Teacher Resources: </a:t>
                      </a:r>
                      <a:r>
                        <a:rPr lang="en-US" sz="1800" b="1" dirty="0" smtClean="0">
                          <a:latin typeface="Times New Roman"/>
                          <a:ea typeface="Times New Roman"/>
                          <a:cs typeface="Times New Roman"/>
                        </a:rPr>
                        <a:t> </a:t>
                      </a:r>
                      <a:r>
                        <a:rPr lang="en-US" sz="1800" u="sng" dirty="0" smtClean="0">
                          <a:solidFill>
                            <a:srgbClr val="0000FF"/>
                          </a:solidFill>
                          <a:latin typeface="Times New Roman"/>
                          <a:ea typeface="Times New Roman"/>
                          <a:cs typeface="Times New Roman"/>
                          <a:hlinkClick r:id="rId2"/>
                        </a:rPr>
                        <a:t>http</a:t>
                      </a:r>
                      <a:r>
                        <a:rPr lang="en-US" sz="1800" u="sng" dirty="0">
                          <a:solidFill>
                            <a:srgbClr val="0000FF"/>
                          </a:solidFill>
                          <a:latin typeface="Times New Roman"/>
                          <a:ea typeface="Times New Roman"/>
                          <a:cs typeface="Times New Roman"/>
                          <a:hlinkClick r:id="rId2"/>
                        </a:rPr>
                        <a:t>://voicethread.com/</a:t>
                      </a:r>
                      <a:endParaRPr lang="en-US" sz="18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B9"/>
                    </a:solidFill>
                  </a:tcPr>
                </a:tc>
              </a:tr>
            </a:tbl>
          </a:graphicData>
        </a:graphic>
      </p:graphicFrame>
      <p:sp>
        <p:nvSpPr>
          <p:cNvPr id="5" name="Title 1"/>
          <p:cNvSpPr txBox="1">
            <a:spLocks/>
          </p:cNvSpPr>
          <p:nvPr/>
        </p:nvSpPr>
        <p:spPr>
          <a:xfrm>
            <a:off x="381000" y="-76200"/>
            <a:ext cx="8229600" cy="1143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0055AA"/>
                </a:solidFill>
                <a:effectLst/>
                <a:uLnTx/>
                <a:uFillTx/>
                <a:latin typeface="Arial" pitchFamily="34" charset="0"/>
                <a:ea typeface="+mj-ea"/>
                <a:cs typeface="Arial" pitchFamily="34" charset="0"/>
              </a:rPr>
              <a:t>Grade Level Cluster Pre</a:t>
            </a:r>
            <a:r>
              <a:rPr kumimoji="0" lang="en-US" sz="4400" b="1" i="0" u="none" strike="noStrike" kern="1200" cap="none" spc="0" normalizeH="0" noProof="0" dirty="0" smtClean="0">
                <a:ln>
                  <a:noFill/>
                </a:ln>
                <a:solidFill>
                  <a:srgbClr val="0055AA"/>
                </a:solidFill>
                <a:effectLst/>
                <a:uLnTx/>
                <a:uFillTx/>
                <a:latin typeface="Arial" pitchFamily="34" charset="0"/>
                <a:ea typeface="+mj-ea"/>
                <a:cs typeface="Arial" pitchFamily="34" charset="0"/>
              </a:rPr>
              <a:t> K - K</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graphicFrame>
        <p:nvGraphicFramePr>
          <p:cNvPr id="6" name="Table 5"/>
          <p:cNvGraphicFramePr>
            <a:graphicFrameLocks noGrp="1"/>
          </p:cNvGraphicFramePr>
          <p:nvPr/>
        </p:nvGraphicFramePr>
        <p:xfrm>
          <a:off x="228600" y="3200400"/>
          <a:ext cx="8610600" cy="3480454"/>
        </p:xfrm>
        <a:graphic>
          <a:graphicData uri="http://schemas.openxmlformats.org/drawingml/2006/table">
            <a:tbl>
              <a:tblPr/>
              <a:tblGrid>
                <a:gridCol w="8610600"/>
              </a:tblGrid>
              <a:tr h="1792586">
                <a:tc>
                  <a:txBody>
                    <a:bodyPr/>
                    <a:lstStyle/>
                    <a:p>
                      <a:pPr marL="0" marR="0">
                        <a:spcBef>
                          <a:spcPts val="0"/>
                        </a:spcBef>
                        <a:spcAft>
                          <a:spcPts val="0"/>
                        </a:spcAft>
                      </a:pPr>
                      <a:r>
                        <a:rPr lang="en-US" sz="1800" b="1" dirty="0">
                          <a:latin typeface="Times New Roman"/>
                          <a:ea typeface="Times New Roman"/>
                          <a:cs typeface="Times New Roman"/>
                        </a:rPr>
                        <a:t>Unit Learning Targets/Performance Indicators</a:t>
                      </a:r>
                      <a:endParaRPr lang="en-US" sz="1800" dirty="0">
                        <a:latin typeface="Times New Roman"/>
                        <a:ea typeface="Times New Roman"/>
                        <a:cs typeface="Times New Roman"/>
                      </a:endParaRPr>
                    </a:p>
                    <a:p>
                      <a:pPr marL="0" marR="0">
                        <a:spcBef>
                          <a:spcPts val="0"/>
                        </a:spcBef>
                        <a:spcAft>
                          <a:spcPts val="0"/>
                        </a:spcAft>
                      </a:pPr>
                      <a:r>
                        <a:rPr lang="en-US" sz="1800" i="0" dirty="0" smtClean="0">
                          <a:latin typeface="Times New Roman"/>
                          <a:ea typeface="Times New Roman"/>
                          <a:cs typeface="Times New Roman"/>
                        </a:rPr>
                        <a:t>Students</a:t>
                      </a:r>
                      <a:r>
                        <a:rPr lang="en-US" sz="1800" i="0" baseline="0" dirty="0" smtClean="0">
                          <a:latin typeface="Times New Roman"/>
                          <a:ea typeface="Times New Roman"/>
                          <a:cs typeface="Times New Roman"/>
                        </a:rPr>
                        <a:t> will </a:t>
                      </a:r>
                      <a:r>
                        <a:rPr lang="en-US" sz="1800" b="1" dirty="0" smtClean="0">
                          <a:solidFill>
                            <a:srgbClr val="FF0000"/>
                          </a:solidFill>
                          <a:latin typeface="Times New Roman"/>
                          <a:ea typeface="Times New Roman"/>
                          <a:cs typeface="Times New Roman"/>
                        </a:rPr>
                        <a:t>create</a:t>
                      </a:r>
                      <a:r>
                        <a:rPr lang="en-US" sz="1800" dirty="0" smtClean="0">
                          <a:latin typeface="Times New Roman"/>
                          <a:ea typeface="Times New Roman"/>
                          <a:cs typeface="Times New Roman"/>
                        </a:rPr>
                        <a:t> a digital story </a:t>
                      </a:r>
                      <a:r>
                        <a:rPr lang="en-US" sz="1800" dirty="0" smtClean="0">
                          <a:latin typeface="Times New Roman"/>
                          <a:ea typeface="Times New Roman"/>
                          <a:cs typeface="Times New Roman"/>
                        </a:rPr>
                        <a:t>using </a:t>
                      </a:r>
                      <a:r>
                        <a:rPr lang="en-US" sz="1800" dirty="0" smtClean="0">
                          <a:latin typeface="Times New Roman"/>
                          <a:ea typeface="Times New Roman"/>
                          <a:cs typeface="Times New Roman"/>
                        </a:rPr>
                        <a:t>key vocabulary</a:t>
                      </a:r>
                      <a:r>
                        <a:rPr lang="en-US" sz="1800" baseline="0" dirty="0" smtClean="0">
                          <a:latin typeface="Times New Roman"/>
                          <a:ea typeface="Times New Roman"/>
                          <a:cs typeface="Times New Roman"/>
                        </a:rPr>
                        <a:t> to</a:t>
                      </a:r>
                      <a:r>
                        <a:rPr lang="en-US" sz="1800" dirty="0" smtClean="0">
                          <a:latin typeface="Times New Roman"/>
                          <a:ea typeface="Times New Roman"/>
                          <a:cs typeface="Times New Roman"/>
                        </a:rPr>
                        <a:t> accompany the pictures they drew related to </a:t>
                      </a:r>
                      <a:r>
                        <a:rPr lang="en-US" sz="1800" u="sng" dirty="0" smtClean="0">
                          <a:latin typeface="Times New Roman"/>
                          <a:ea typeface="Times New Roman"/>
                          <a:cs typeface="Times New Roman"/>
                        </a:rPr>
                        <a:t>winter including clothing, activities and a scene clearly depicting the season</a:t>
                      </a:r>
                      <a:r>
                        <a:rPr lang="en-US" sz="1800" dirty="0" smtClean="0">
                          <a:latin typeface="Times New Roman"/>
                          <a:ea typeface="Times New Roman"/>
                          <a:cs typeface="Times New Roman"/>
                        </a:rPr>
                        <a:t>. Students</a:t>
                      </a:r>
                      <a:r>
                        <a:rPr lang="en-US" sz="1800" i="0" dirty="0" smtClean="0">
                          <a:latin typeface="Times New Roman"/>
                          <a:ea typeface="Times New Roman"/>
                          <a:cs typeface="Times New Roman"/>
                        </a:rPr>
                        <a:t> will </a:t>
                      </a:r>
                      <a:r>
                        <a:rPr lang="en-US" sz="1800" i="1" dirty="0" smtClean="0">
                          <a:latin typeface="Times New Roman"/>
                          <a:ea typeface="Times New Roman"/>
                          <a:cs typeface="Times New Roman"/>
                        </a:rPr>
                        <a:t>label, and/or write</a:t>
                      </a:r>
                      <a:r>
                        <a:rPr lang="en-US" sz="1800" dirty="0" smtClean="0">
                          <a:latin typeface="Times New Roman"/>
                          <a:ea typeface="Times New Roman"/>
                          <a:cs typeface="Times New Roman"/>
                        </a:rPr>
                        <a:t> short phrases/sentences describing the activities and events. They will </a:t>
                      </a:r>
                      <a:r>
                        <a:rPr lang="en-US" sz="1800" i="1" dirty="0" smtClean="0">
                          <a:latin typeface="Times New Roman"/>
                          <a:ea typeface="Times New Roman"/>
                          <a:cs typeface="Times New Roman"/>
                        </a:rPr>
                        <a:t>speak</a:t>
                      </a:r>
                      <a:r>
                        <a:rPr lang="en-US" sz="1800" dirty="0" smtClean="0">
                          <a:latin typeface="Times New Roman"/>
                          <a:ea typeface="Times New Roman"/>
                          <a:cs typeface="Times New Roman"/>
                        </a:rPr>
                        <a:t> into a computer microphone and create a </a:t>
                      </a:r>
                      <a:r>
                        <a:rPr lang="en-US" sz="1800" dirty="0" err="1" smtClean="0">
                          <a:latin typeface="Times New Roman"/>
                          <a:ea typeface="Times New Roman"/>
                          <a:cs typeface="Times New Roman"/>
                        </a:rPr>
                        <a:t>voicethread</a:t>
                      </a:r>
                      <a:r>
                        <a:rPr lang="en-US" sz="1800" dirty="0" smtClean="0">
                          <a:latin typeface="Times New Roman"/>
                          <a:ea typeface="Times New Roman"/>
                          <a:cs typeface="Times New Roman"/>
                        </a:rPr>
                        <a:t> about their story.</a:t>
                      </a:r>
                      <a:r>
                        <a:rPr lang="en-US" sz="1800" baseline="0" dirty="0" smtClean="0">
                          <a:latin typeface="Times New Roman"/>
                          <a:ea typeface="Times New Roman"/>
                          <a:cs typeface="Times New Roman"/>
                        </a:rPr>
                        <a:t> </a:t>
                      </a:r>
                      <a:r>
                        <a:rPr lang="en-US" sz="1800" dirty="0" smtClean="0">
                          <a:latin typeface="Times New Roman"/>
                          <a:ea typeface="Times New Roman"/>
                          <a:cs typeface="Times New Roman"/>
                        </a:rPr>
                        <a:t>They will explain how winter impacts what we do and how we do it (activities and events).</a:t>
                      </a:r>
                      <a:r>
                        <a:rPr lang="en-US" sz="1800" baseline="0" dirty="0" smtClean="0">
                          <a:latin typeface="Times New Roman"/>
                          <a:ea typeface="Times New Roman"/>
                          <a:cs typeface="Times New Roman"/>
                        </a:rPr>
                        <a:t> </a:t>
                      </a:r>
                      <a:endParaRPr lang="en-US" sz="1800" dirty="0" smtClean="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1560214">
                <a:tc>
                  <a:txBody>
                    <a:bodyPr/>
                    <a:lstStyle/>
                    <a:p>
                      <a:pPr marL="114300" marR="0" indent="-114300">
                        <a:spcBef>
                          <a:spcPts val="0"/>
                        </a:spcBef>
                        <a:spcAft>
                          <a:spcPts val="0"/>
                        </a:spcAft>
                        <a:buFont typeface="Arial" pitchFamily="34" charset="0"/>
                        <a:buNone/>
                        <a:tabLst>
                          <a:tab pos="228600" algn="l"/>
                          <a:tab pos="114300" algn="l"/>
                        </a:tabLst>
                      </a:pPr>
                      <a:r>
                        <a:rPr lang="en-US" sz="1800" dirty="0" smtClean="0">
                          <a:latin typeface="Times New Roman"/>
                          <a:ea typeface="Times New Roman"/>
                          <a:cs typeface="Times New Roman"/>
                        </a:rPr>
                        <a:t>Students will:</a:t>
                      </a:r>
                      <a:r>
                        <a:rPr lang="en-US" sz="1800" baseline="0" dirty="0" smtClean="0">
                          <a:latin typeface="Times New Roman"/>
                          <a:ea typeface="Times New Roman"/>
                          <a:cs typeface="Times New Roman"/>
                        </a:rPr>
                        <a:t> </a:t>
                      </a:r>
                    </a:p>
                    <a:p>
                      <a:pPr marL="114300" marR="0" indent="-114300">
                        <a:spcBef>
                          <a:spcPts val="0"/>
                        </a:spcBef>
                        <a:spcAft>
                          <a:spcPts val="0"/>
                        </a:spcAft>
                        <a:buFont typeface="Arial" pitchFamily="34" charset="0"/>
                        <a:buChar char="•"/>
                        <a:tabLst>
                          <a:tab pos="228600" algn="l"/>
                          <a:tab pos="114300" algn="l"/>
                        </a:tabLst>
                      </a:pPr>
                      <a:r>
                        <a:rPr lang="en-US" sz="1800" baseline="0" dirty="0" smtClean="0">
                          <a:latin typeface="Times New Roman"/>
                          <a:ea typeface="Times New Roman"/>
                          <a:cs typeface="Times New Roman"/>
                        </a:rPr>
                        <a:t>demonstrate u</a:t>
                      </a:r>
                      <a:r>
                        <a:rPr lang="en-US" sz="1800" dirty="0" smtClean="0">
                          <a:latin typeface="Times New Roman"/>
                          <a:ea typeface="Times New Roman"/>
                          <a:cs typeface="Times New Roman"/>
                        </a:rPr>
                        <a:t>nderstanding of and interpretation of spoken language dealing with the four seasons.</a:t>
                      </a:r>
                    </a:p>
                    <a:p>
                      <a:pPr marL="114300" marR="0" indent="-114300">
                        <a:spcBef>
                          <a:spcPts val="0"/>
                        </a:spcBef>
                        <a:spcAft>
                          <a:spcPts val="0"/>
                        </a:spcAft>
                        <a:buFont typeface="Arial" pitchFamily="34" charset="0"/>
                        <a:buChar char="•"/>
                        <a:tabLst>
                          <a:tab pos="228600" algn="l"/>
                          <a:tab pos="114300" algn="l"/>
                        </a:tabLst>
                      </a:pPr>
                      <a:r>
                        <a:rPr lang="en-US" sz="1800" dirty="0" smtClean="0">
                          <a:latin typeface="Times New Roman"/>
                          <a:ea typeface="Times New Roman"/>
                          <a:cs typeface="Times New Roman"/>
                        </a:rPr>
                        <a:t>Share information dealing with weather, temperature, seasonal changes, foods and celebrations with peers.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pic>
        <p:nvPicPr>
          <p:cNvPr id="8"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Considerations for overall curriculum and lesson activities </a:t>
            </a:r>
            <a:endParaRPr lang="en-US" sz="3600" dirty="0"/>
          </a:p>
        </p:txBody>
      </p:sp>
      <p:sp>
        <p:nvSpPr>
          <p:cNvPr id="3" name="Content Placeholder 2"/>
          <p:cNvSpPr>
            <a:spLocks noGrp="1"/>
          </p:cNvSpPr>
          <p:nvPr>
            <p:ph idx="1"/>
          </p:nvPr>
        </p:nvSpPr>
        <p:spPr>
          <a:xfrm>
            <a:off x="457200" y="1143000"/>
            <a:ext cx="8229600" cy="4983163"/>
          </a:xfrm>
        </p:spPr>
        <p:txBody>
          <a:bodyPr/>
          <a:lstStyle/>
          <a:p>
            <a:r>
              <a:rPr lang="en-US" dirty="0" smtClean="0"/>
              <a:t>Curriculum mapping of language functions, language forms, and domains</a:t>
            </a:r>
          </a:p>
          <a:p>
            <a:r>
              <a:rPr lang="en-US" dirty="0" smtClean="0"/>
              <a:t>Strategic list of vocabulary (content and proficiency level)</a:t>
            </a:r>
          </a:p>
          <a:p>
            <a:r>
              <a:rPr lang="en-US" dirty="0" smtClean="0"/>
              <a:t>Student engagement activities</a:t>
            </a:r>
          </a:p>
          <a:p>
            <a:r>
              <a:rPr lang="en-US" dirty="0" smtClean="0"/>
              <a:t>Formative assessment</a:t>
            </a:r>
          </a:p>
          <a:p>
            <a:r>
              <a:rPr lang="en-US" dirty="0" smtClean="0"/>
              <a:t>Technology</a:t>
            </a:r>
          </a:p>
          <a:p>
            <a:r>
              <a:rPr lang="en-US" dirty="0" smtClean="0"/>
              <a:t>Gradual Release of Responsibility</a:t>
            </a:r>
          </a:p>
          <a:p>
            <a:r>
              <a:rPr lang="en-US" dirty="0" smtClean="0"/>
              <a:t> Integration of strategies</a:t>
            </a:r>
            <a:endParaRPr lang="en-US" dirty="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Key content vocabulary based on standards (e.g. NCTM and Academic Word List).</a:t>
            </a:r>
          </a:p>
          <a:p>
            <a:r>
              <a:rPr lang="en-US" dirty="0" smtClean="0"/>
              <a:t>Use framework to select vocabulary.</a:t>
            </a:r>
          </a:p>
          <a:p>
            <a:r>
              <a:rPr lang="en-US" dirty="0" smtClean="0"/>
              <a:t>Creative, student-centered vocabulary games/activities.</a:t>
            </a:r>
          </a:p>
          <a:p>
            <a:r>
              <a:rPr lang="en-US" dirty="0" smtClean="0"/>
              <a:t>Aside from key content vocabulary differentiated by ELP level.</a:t>
            </a:r>
          </a:p>
          <a:p>
            <a:endParaRPr lang="en-US" dirty="0" smtClean="0"/>
          </a:p>
          <a:p>
            <a:endParaRPr lang="en-US" dirty="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sz="4000" dirty="0" smtClean="0">
                <a:latin typeface="Times New Roman" pitchFamily="18" charset="0"/>
                <a:cs typeface="Times New Roman" pitchFamily="18" charset="0"/>
              </a:rPr>
              <a:t>Questions for Selecting Vocabulary</a:t>
            </a:r>
            <a:endParaRPr lang="en-US" sz="4000" dirty="0">
              <a:latin typeface="Times New Roman" pitchFamily="18" charset="0"/>
              <a:cs typeface="Times New Roman" pitchFamily="18" charset="0"/>
            </a:endParaRPr>
          </a:p>
        </p:txBody>
      </p:sp>
      <p:sp>
        <p:nvSpPr>
          <p:cNvPr id="4" name="Rectangle 3"/>
          <p:cNvSpPr txBox="1">
            <a:spLocks noChangeArrowheads="1"/>
          </p:cNvSpPr>
          <p:nvPr/>
        </p:nvSpPr>
        <p:spPr bwMode="auto">
          <a:xfrm>
            <a:off x="304800" y="1752600"/>
            <a:ext cx="3200400" cy="4038600"/>
          </a:xfrm>
          <a:prstGeom prst="rect">
            <a:avLst/>
          </a:prstGeom>
          <a:no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Representative</a:t>
            </a:r>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Repeatability</a:t>
            </a:r>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Transportable</a:t>
            </a:r>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endParaRPr kumimoji="1" lang="en-US" sz="2400" i="1" dirty="0" smtClean="0"/>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Contextual Analysis</a:t>
            </a:r>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Structural Analysis</a:t>
            </a:r>
          </a:p>
          <a:p>
            <a:pPr marL="457200" marR="0" lvl="0" indent="-457200" algn="l" defTabSz="914400" rtl="0" eaLnBrk="1" fontAlgn="base" latinLnBrk="0" hangingPunct="1">
              <a:lnSpc>
                <a:spcPct val="100000"/>
              </a:lnSpc>
              <a:spcBef>
                <a:spcPct val="20000"/>
              </a:spcBef>
              <a:spcAft>
                <a:spcPct val="0"/>
              </a:spcAft>
              <a:buClrTx/>
              <a:buSzTx/>
              <a:buFontTx/>
              <a:buAutoNum type="arabicPeriod"/>
              <a:tabLst/>
              <a:defRPr/>
            </a:pPr>
            <a:r>
              <a:rPr kumimoji="1" lang="en-US" sz="2400" b="0" i="1"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Cognitive Load</a:t>
            </a:r>
            <a:endPar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
        <p:nvSpPr>
          <p:cNvPr id="5" name="Rectangle 4"/>
          <p:cNvSpPr txBox="1">
            <a:spLocks noChangeArrowheads="1"/>
          </p:cNvSpPr>
          <p:nvPr/>
        </p:nvSpPr>
        <p:spPr bwMode="auto">
          <a:xfrm>
            <a:off x="3505200" y="1752600"/>
            <a:ext cx="5257800" cy="4038600"/>
          </a:xfrm>
          <a:prstGeom prst="rect">
            <a:avLst/>
          </a:prstGeom>
          <a:no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Blip>
                <a:blip r:embed="rId2"/>
              </a:buBlip>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Is it critical to understanding?</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Blip>
                <a:blip r:embed="rId2"/>
              </a:buBlip>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Will it be used again?</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Blip>
                <a:blip r:embed="rId2"/>
              </a:buBlip>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Is it needed for discussions or writing?</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Blip>
                <a:blip r:embed="rId2"/>
              </a:buBlip>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Can they use context to figure it out?</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Can they use structure?</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Blip>
                <a:blip r:embed="rId2"/>
              </a:buBlip>
              <a:tabLst/>
              <a:defRPr/>
            </a:pPr>
            <a:r>
              <a:rPr kumimoji="1" lang="en-US" sz="2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Have I exceeded the number they can learn?</a:t>
            </a:r>
            <a:endParaRPr kumimoji="1"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p:txBody>
      </p:sp>
      <p:sp>
        <p:nvSpPr>
          <p:cNvPr id="6" name="Text Box 5"/>
          <p:cNvSpPr txBox="1">
            <a:spLocks noChangeArrowheads="1"/>
          </p:cNvSpPr>
          <p:nvPr/>
        </p:nvSpPr>
        <p:spPr bwMode="auto">
          <a:xfrm>
            <a:off x="3200400" y="6096000"/>
            <a:ext cx="5592763" cy="304800"/>
          </a:xfrm>
          <a:prstGeom prst="rect">
            <a:avLst/>
          </a:prstGeom>
          <a:noFill/>
          <a:ln w="9525">
            <a:noFill/>
            <a:miter lim="800000"/>
            <a:headEnd/>
            <a:tailEnd/>
          </a:ln>
        </p:spPr>
        <p:txBody>
          <a:bodyPr wrap="none">
            <a:spAutoFit/>
          </a:bodyPr>
          <a:lstStyle/>
          <a:p>
            <a:r>
              <a:rPr lang="en-US" sz="1400" dirty="0"/>
              <a:t>Adapted from Graves, 2006; Nagy, 1988; </a:t>
            </a:r>
            <a:r>
              <a:rPr lang="en-US" sz="1400" dirty="0" err="1"/>
              <a:t>Marzano</a:t>
            </a:r>
            <a:r>
              <a:rPr lang="en-US" sz="1400" dirty="0"/>
              <a:t> &amp; Pickering, 2005</a:t>
            </a:r>
          </a:p>
        </p:txBody>
      </p:sp>
      <p:pic>
        <p:nvPicPr>
          <p:cNvPr id="7"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81000" y="0"/>
            <a:ext cx="4419600" cy="914400"/>
          </a:xfrm>
          <a:noFill/>
          <a:ln>
            <a:noFill/>
          </a:ln>
        </p:spPr>
        <p:txBody>
          <a:bodyPr/>
          <a:lstStyle/>
          <a:p>
            <a:pPr eaLnBrk="1" hangingPunct="1"/>
            <a:r>
              <a:rPr lang="en-US" b="1" dirty="0" smtClean="0"/>
              <a:t>Requirements</a:t>
            </a:r>
          </a:p>
        </p:txBody>
      </p:sp>
      <p:sp>
        <p:nvSpPr>
          <p:cNvPr id="5123" name="Content Placeholder 2"/>
          <p:cNvSpPr>
            <a:spLocks noGrp="1"/>
          </p:cNvSpPr>
          <p:nvPr>
            <p:ph idx="1"/>
          </p:nvPr>
        </p:nvSpPr>
        <p:spPr/>
        <p:txBody>
          <a:bodyPr/>
          <a:lstStyle/>
          <a:p>
            <a:pPr eaLnBrk="1" hangingPunct="1">
              <a:defRPr/>
            </a:pPr>
            <a:r>
              <a:rPr lang="en-US" sz="4000" dirty="0" smtClean="0">
                <a:latin typeface="Times New Roman" pitchFamily="18" charset="0"/>
                <a:cs typeface="Times New Roman" pitchFamily="18" charset="0"/>
              </a:rPr>
              <a:t>NJ Core Curriculum Content Standards/Common Core</a:t>
            </a:r>
          </a:p>
          <a:p>
            <a:pPr eaLnBrk="1" hangingPunct="1">
              <a:defRPr/>
            </a:pPr>
            <a:r>
              <a:rPr lang="en-US" sz="4000" dirty="0" smtClean="0">
                <a:latin typeface="Times New Roman" pitchFamily="18" charset="0"/>
                <a:cs typeface="Times New Roman" pitchFamily="18" charset="0"/>
              </a:rPr>
              <a:t>WIDA Standards</a:t>
            </a:r>
          </a:p>
          <a:p>
            <a:pPr eaLnBrk="1" hangingPunct="1">
              <a:defRPr/>
            </a:pPr>
            <a:r>
              <a:rPr lang="en-US" sz="4000" dirty="0" smtClean="0">
                <a:latin typeface="Times New Roman" pitchFamily="18" charset="0"/>
                <a:cs typeface="Times New Roman" pitchFamily="18" charset="0"/>
              </a:rPr>
              <a:t>Technology</a:t>
            </a:r>
          </a:p>
          <a:p>
            <a:pPr eaLnBrk="1" hangingPunct="1">
              <a:defRPr/>
            </a:pPr>
            <a:r>
              <a:rPr lang="en-US" sz="4000" dirty="0" smtClean="0">
                <a:latin typeface="Times New Roman" pitchFamily="18" charset="0"/>
                <a:cs typeface="Times New Roman" pitchFamily="18" charset="0"/>
              </a:rPr>
              <a:t>N.J.A.C. 6A:15</a:t>
            </a:r>
          </a:p>
          <a:p>
            <a:pPr eaLnBrk="1" hangingPunct="1">
              <a:defRPr/>
            </a:pPr>
            <a:r>
              <a:rPr lang="en-US" sz="4000" dirty="0" smtClean="0">
                <a:latin typeface="Times New Roman" pitchFamily="18" charset="0"/>
                <a:cs typeface="Times New Roman" pitchFamily="18" charset="0"/>
              </a:rPr>
              <a:t>N.J.A.C. 6A:30 </a:t>
            </a:r>
            <a:r>
              <a:rPr lang="en-US" dirty="0" smtClean="0">
                <a:effectLst>
                  <a:outerShdw blurRad="50800" dist="38100" algn="tr" rotWithShape="0">
                    <a:prstClr val="black">
                      <a:alpha val="40000"/>
                    </a:prstClr>
                  </a:outerShdw>
                </a:effectLst>
              </a:rPr>
              <a:t/>
            </a:r>
            <a:br>
              <a:rPr lang="en-US" dirty="0" smtClean="0">
                <a:effectLst>
                  <a:outerShdw blurRad="50800" dist="38100" algn="tr" rotWithShape="0">
                    <a:prstClr val="black">
                      <a:alpha val="40000"/>
                    </a:prstClr>
                  </a:outerShdw>
                </a:effectLst>
              </a:rPr>
            </a:br>
            <a:endParaRPr lang="en-US" dirty="0" smtClean="0"/>
          </a:p>
          <a:p>
            <a:pPr eaLnBrk="1" hangingPunct="1">
              <a:defRPr/>
            </a:pPr>
            <a:endParaRPr lang="en-US" dirty="0" smtClean="0"/>
          </a:p>
        </p:txBody>
      </p:sp>
      <p:pic>
        <p:nvPicPr>
          <p:cNvPr id="4100" name="Picture 4" descr="C:\Users\bjf\Pictures\MC900101180[1].bmp"/>
          <p:cNvPicPr>
            <a:picLocks noChangeAspect="1" noChangeArrowheads="1"/>
          </p:cNvPicPr>
          <p:nvPr/>
        </p:nvPicPr>
        <p:blipFill>
          <a:blip r:embed="rId3" cstate="print"/>
          <a:srcRect/>
          <a:stretch>
            <a:fillRect/>
          </a:stretch>
        </p:blipFill>
        <p:spPr bwMode="auto">
          <a:xfrm>
            <a:off x="6172200" y="2438400"/>
            <a:ext cx="1850081" cy="3352800"/>
          </a:xfrm>
          <a:prstGeom prst="rect">
            <a:avLst/>
          </a:prstGeom>
          <a:noFill/>
        </p:spPr>
      </p:pic>
      <p:pic>
        <p:nvPicPr>
          <p:cNvPr id="5"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a:bodyPr>
          <a:lstStyle/>
          <a:p>
            <a:pPr eaLnBrk="1" hangingPunct="1">
              <a:defRPr/>
            </a:pPr>
            <a:r>
              <a:rPr lang="en-US" sz="4800" b="1" dirty="0" smtClean="0">
                <a:effectLst>
                  <a:outerShdw blurRad="38100" dist="38100" dir="2700000" algn="tl">
                    <a:srgbClr val="000000">
                      <a:alpha val="43137"/>
                    </a:srgbClr>
                  </a:outerShdw>
                </a:effectLst>
                <a:latin typeface="Times New Roman" pitchFamily="18" charset="0"/>
                <a:cs typeface="Times New Roman" pitchFamily="18" charset="0"/>
              </a:rPr>
              <a:t>Student engagement strategies</a:t>
            </a:r>
            <a:endParaRPr lang="en-US" sz="4800" b="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15" descr="wida_logo"/>
          <p:cNvPicPr>
            <a:picLocks noChangeAspect="1" noChangeArrowheads="1"/>
          </p:cNvPicPr>
          <p:nvPr/>
        </p:nvPicPr>
        <p:blipFill>
          <a:blip r:embed="rId8"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a:t>
            </a:r>
            <a:endParaRPr lang="en-US" dirty="0"/>
          </a:p>
        </p:txBody>
      </p:sp>
      <p:sp>
        <p:nvSpPr>
          <p:cNvPr id="3" name="Content Placeholder 2"/>
          <p:cNvSpPr>
            <a:spLocks noGrp="1"/>
          </p:cNvSpPr>
          <p:nvPr>
            <p:ph idx="1"/>
          </p:nvPr>
        </p:nvSpPr>
        <p:spPr/>
        <p:txBody>
          <a:bodyPr/>
          <a:lstStyle/>
          <a:p>
            <a:pPr>
              <a:buNone/>
            </a:pPr>
            <a:r>
              <a:rPr lang="en-US" b="1" dirty="0" smtClean="0"/>
              <a:t>COSMIC</a:t>
            </a:r>
          </a:p>
          <a:p>
            <a:r>
              <a:rPr lang="en-US" b="1" dirty="0" smtClean="0"/>
              <a:t>C</a:t>
            </a:r>
            <a:r>
              <a:rPr lang="en-US" dirty="0" smtClean="0"/>
              <a:t>ritical for ELLs</a:t>
            </a:r>
          </a:p>
          <a:p>
            <a:r>
              <a:rPr lang="en-US" b="1" dirty="0" smtClean="0"/>
              <a:t>O</a:t>
            </a:r>
            <a:r>
              <a:rPr lang="en-US" dirty="0" smtClean="0"/>
              <a:t>ngoing throughout each lesson</a:t>
            </a:r>
          </a:p>
          <a:p>
            <a:r>
              <a:rPr lang="en-US" b="1" dirty="0" smtClean="0"/>
              <a:t>S</a:t>
            </a:r>
            <a:r>
              <a:rPr lang="en-US" dirty="0" smtClean="0"/>
              <a:t>tudent involvement and responsibility</a:t>
            </a:r>
          </a:p>
          <a:p>
            <a:r>
              <a:rPr lang="en-US" b="1" dirty="0" smtClean="0"/>
              <a:t>M</a:t>
            </a:r>
            <a:r>
              <a:rPr lang="en-US" dirty="0" smtClean="0"/>
              <a:t>onitors </a:t>
            </a:r>
            <a:r>
              <a:rPr lang="en-US" u="sng" dirty="0" smtClean="0"/>
              <a:t>learning </a:t>
            </a:r>
          </a:p>
          <a:p>
            <a:r>
              <a:rPr lang="en-US" b="1" dirty="0" smtClean="0"/>
              <a:t>I</a:t>
            </a:r>
            <a:r>
              <a:rPr lang="en-US" dirty="0" smtClean="0"/>
              <a:t>ndividualize, if necessary</a:t>
            </a:r>
          </a:p>
          <a:p>
            <a:r>
              <a:rPr lang="en-US" b="1" dirty="0" smtClean="0"/>
              <a:t>C</a:t>
            </a:r>
            <a:r>
              <a:rPr lang="en-US" dirty="0" smtClean="0"/>
              <a:t>lassroom climate</a:t>
            </a:r>
          </a:p>
          <a:p>
            <a:endParaRPr lang="en-US" dirty="0" smtClean="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fontScale="90000"/>
          </a:bodyPr>
          <a:lstStyle/>
          <a:p>
            <a:pPr eaLnBrk="1" hangingPunct="1">
              <a:defRPr/>
            </a:pPr>
            <a:r>
              <a:rPr lang="en-US" sz="6600" b="1" dirty="0" smtClean="0">
                <a:effectLst>
                  <a:outerShdw blurRad="38100" dist="38100" dir="2700000" algn="tl">
                    <a:srgbClr val="000000">
                      <a:alpha val="43137"/>
                    </a:srgbClr>
                  </a:outerShdw>
                </a:effectLst>
              </a:rPr>
              <a:t>Technology and ELLs</a:t>
            </a:r>
            <a:endParaRPr lang="en-US" sz="6600"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20" name="TextBox 4"/>
          <p:cNvSpPr txBox="1">
            <a:spLocks noChangeArrowheads="1"/>
          </p:cNvSpPr>
          <p:nvPr/>
        </p:nvSpPr>
        <p:spPr bwMode="auto">
          <a:xfrm>
            <a:off x="6096000" y="5791200"/>
            <a:ext cx="2438400" cy="369888"/>
          </a:xfrm>
          <a:prstGeom prst="rect">
            <a:avLst/>
          </a:prstGeom>
          <a:noFill/>
          <a:ln w="9525">
            <a:noFill/>
            <a:miter lim="800000"/>
            <a:headEnd/>
            <a:tailEnd/>
          </a:ln>
        </p:spPr>
        <p:txBody>
          <a:bodyPr>
            <a:spAutoFit/>
          </a:bodyPr>
          <a:lstStyle/>
          <a:p>
            <a:endParaRPr lang="en-US"/>
          </a:p>
        </p:txBody>
      </p:sp>
      <p:pic>
        <p:nvPicPr>
          <p:cNvPr id="5" name="Picture 15" descr="wida_logo"/>
          <p:cNvPicPr>
            <a:picLocks noChangeAspect="1" noChangeArrowheads="1"/>
          </p:cNvPicPr>
          <p:nvPr/>
        </p:nvPicPr>
        <p:blipFill>
          <a:blip r:embed="rId8"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52400" y="0"/>
            <a:ext cx="8763000" cy="1143000"/>
          </a:xfrm>
        </p:spPr>
        <p:txBody>
          <a:bodyPr/>
          <a:lstStyle/>
          <a:p>
            <a:r>
              <a:rPr lang="en-US" sz="4000" smtClean="0"/>
              <a:t>Gradual Release of Responsibility</a:t>
            </a:r>
          </a:p>
        </p:txBody>
      </p:sp>
      <p:sp>
        <p:nvSpPr>
          <p:cNvPr id="12291" name="Content Placeholder 2"/>
          <p:cNvSpPr>
            <a:spLocks noGrp="1"/>
          </p:cNvSpPr>
          <p:nvPr>
            <p:ph idx="1"/>
          </p:nvPr>
        </p:nvSpPr>
        <p:spPr>
          <a:xfrm>
            <a:off x="457200" y="1371600"/>
            <a:ext cx="8229600" cy="5029200"/>
          </a:xfrm>
          <a:ln>
            <a:solidFill>
              <a:schemeClr val="accent1"/>
            </a:solidFill>
          </a:ln>
        </p:spPr>
        <p:txBody>
          <a:bodyPr/>
          <a:lstStyle/>
          <a:p>
            <a:r>
              <a:rPr lang="en-US" dirty="0" smtClean="0"/>
              <a:t>Encompasses best practices for ALL but especially for ELLs:</a:t>
            </a:r>
          </a:p>
          <a:p>
            <a:pPr lvl="1"/>
            <a:r>
              <a:rPr lang="en-US" dirty="0" smtClean="0">
                <a:cs typeface="Arial" pitchFamily="34" charset="0"/>
              </a:rPr>
              <a:t>Focused instruction. “I do – you watch.”</a:t>
            </a:r>
          </a:p>
          <a:p>
            <a:pPr lvl="2"/>
            <a:r>
              <a:rPr lang="en-US" sz="2800" dirty="0" smtClean="0">
                <a:cs typeface="Arial" pitchFamily="34" charset="0"/>
              </a:rPr>
              <a:t>Modeling, think aloud, comprehensible input</a:t>
            </a:r>
          </a:p>
          <a:p>
            <a:pPr lvl="1"/>
            <a:r>
              <a:rPr lang="en-US" dirty="0" smtClean="0">
                <a:cs typeface="Arial" pitchFamily="34" charset="0"/>
              </a:rPr>
              <a:t>Guided instruction. “I do –you help.” </a:t>
            </a:r>
          </a:p>
          <a:p>
            <a:pPr lvl="2"/>
            <a:r>
              <a:rPr lang="en-US" sz="2800" dirty="0" smtClean="0">
                <a:cs typeface="Arial" pitchFamily="34" charset="0"/>
              </a:rPr>
              <a:t>Practice with teacher </a:t>
            </a:r>
          </a:p>
          <a:p>
            <a:pPr lvl="1"/>
            <a:r>
              <a:rPr lang="en-US" dirty="0" smtClean="0">
                <a:cs typeface="Arial" pitchFamily="34" charset="0"/>
              </a:rPr>
              <a:t>Collaborative learning “You do – I help.” </a:t>
            </a:r>
          </a:p>
          <a:p>
            <a:pPr lvl="2"/>
            <a:r>
              <a:rPr lang="en-US" sz="2800" dirty="0" smtClean="0">
                <a:cs typeface="Arial" pitchFamily="34" charset="0"/>
              </a:rPr>
              <a:t>Practice with peers (interactive uses language)</a:t>
            </a:r>
          </a:p>
          <a:p>
            <a:pPr lvl="1"/>
            <a:r>
              <a:rPr lang="en-US" dirty="0" smtClean="0">
                <a:cs typeface="Arial" pitchFamily="34" charset="0"/>
              </a:rPr>
              <a:t>Independent task learning “You do - I watch.”</a:t>
            </a:r>
          </a:p>
        </p:txBody>
      </p:sp>
      <p:sp>
        <p:nvSpPr>
          <p:cNvPr id="12292" name="TextBox 3"/>
          <p:cNvSpPr txBox="1">
            <a:spLocks noChangeArrowheads="1"/>
          </p:cNvSpPr>
          <p:nvPr/>
        </p:nvSpPr>
        <p:spPr bwMode="auto">
          <a:xfrm>
            <a:off x="5562600" y="6324600"/>
            <a:ext cx="2971800" cy="369888"/>
          </a:xfrm>
          <a:prstGeom prst="rect">
            <a:avLst/>
          </a:prstGeom>
          <a:noFill/>
          <a:ln w="9525">
            <a:noFill/>
            <a:miter lim="800000"/>
            <a:headEnd/>
            <a:tailEnd/>
          </a:ln>
        </p:spPr>
        <p:txBody>
          <a:bodyPr>
            <a:spAutoFit/>
          </a:bodyPr>
          <a:lstStyle/>
          <a:p>
            <a:r>
              <a:rPr lang="en-US"/>
              <a:t>(Fisher and Frey) </a:t>
            </a:r>
          </a:p>
        </p:txBody>
      </p:sp>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of strategies</a:t>
            </a:r>
            <a:endParaRPr lang="en-US" dirty="0"/>
          </a:p>
        </p:txBody>
      </p:sp>
      <p:sp>
        <p:nvSpPr>
          <p:cNvPr id="3" name="Content Placeholder 2"/>
          <p:cNvSpPr>
            <a:spLocks noGrp="1"/>
          </p:cNvSpPr>
          <p:nvPr>
            <p:ph idx="1"/>
          </p:nvPr>
        </p:nvSpPr>
        <p:spPr>
          <a:ln>
            <a:solidFill>
              <a:schemeClr val="accent1"/>
            </a:solidFill>
          </a:ln>
        </p:spPr>
        <p:txBody>
          <a:bodyPr/>
          <a:lstStyle/>
          <a:p>
            <a:r>
              <a:rPr lang="en-US" dirty="0" smtClean="0"/>
              <a:t>Meta-cognitive</a:t>
            </a:r>
          </a:p>
          <a:p>
            <a:pPr lvl="1"/>
            <a:r>
              <a:rPr lang="en-US" dirty="0" smtClean="0"/>
              <a:t>Think-</a:t>
            </a:r>
            <a:r>
              <a:rPr lang="en-US" dirty="0" err="1" smtClean="0"/>
              <a:t>alouds</a:t>
            </a:r>
            <a:r>
              <a:rPr lang="en-US" dirty="0" smtClean="0"/>
              <a:t>, monitoring comprehension, self-assessment</a:t>
            </a:r>
          </a:p>
          <a:p>
            <a:r>
              <a:rPr lang="en-US" dirty="0" smtClean="0"/>
              <a:t>Cognitive</a:t>
            </a:r>
          </a:p>
          <a:p>
            <a:pPr lvl="1"/>
            <a:r>
              <a:rPr lang="en-US" dirty="0" smtClean="0"/>
              <a:t>Summarizing, predicting, questioning, inferences, note-taking</a:t>
            </a:r>
          </a:p>
          <a:p>
            <a:r>
              <a:rPr lang="en-US" dirty="0" smtClean="0"/>
              <a:t>Social/affective</a:t>
            </a:r>
          </a:p>
          <a:p>
            <a:pPr lvl="1"/>
            <a:r>
              <a:rPr lang="en-US" dirty="0" smtClean="0"/>
              <a:t>Clarification, cooperative groups</a:t>
            </a:r>
          </a:p>
          <a:p>
            <a:pPr lvl="1">
              <a:buNone/>
            </a:pPr>
            <a:endParaRPr lang="en-US" dirty="0"/>
          </a:p>
        </p:txBody>
      </p:sp>
      <p:sp>
        <p:nvSpPr>
          <p:cNvPr id="4" name="TextBox 3"/>
          <p:cNvSpPr txBox="1"/>
          <p:nvPr/>
        </p:nvSpPr>
        <p:spPr>
          <a:xfrm>
            <a:off x="6248400" y="6172200"/>
            <a:ext cx="1524000" cy="369332"/>
          </a:xfrm>
          <a:prstGeom prst="rect">
            <a:avLst/>
          </a:prstGeom>
          <a:noFill/>
        </p:spPr>
        <p:txBody>
          <a:bodyPr wrap="square" rtlCol="0">
            <a:spAutoFit/>
          </a:bodyPr>
          <a:lstStyle/>
          <a:p>
            <a:r>
              <a:rPr lang="en-US" dirty="0" err="1" smtClean="0"/>
              <a:t>Chamot</a:t>
            </a:r>
            <a:endParaRPr lang="en-US" dirty="0"/>
          </a:p>
        </p:txBody>
      </p:sp>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1981200" y="1066800"/>
            <a:ext cx="6934200" cy="5562600"/>
          </a:xfrm>
        </p:spPr>
        <p:txBody>
          <a:bodyPr/>
          <a:lstStyle/>
          <a:p>
            <a:pPr marL="514350" indent="-514350">
              <a:buFont typeface="+mj-lt"/>
              <a:buAutoNum type="arabicPeriod"/>
            </a:pPr>
            <a:r>
              <a:rPr lang="en-US" sz="2000" dirty="0" smtClean="0">
                <a:latin typeface="Times New Roman" pitchFamily="18" charset="0"/>
                <a:cs typeface="Times New Roman" pitchFamily="18" charset="0"/>
              </a:rPr>
              <a:t>Gather the following: WIDA manual, content standards, list of language functions and forms, key vocabulary lists, list of strategies. </a:t>
            </a:r>
          </a:p>
          <a:p>
            <a:pPr marL="514350" indent="-514350">
              <a:buAutoNum type="arabicPeriod" startAt="2"/>
            </a:pPr>
            <a:r>
              <a:rPr lang="en-US" sz="2000" dirty="0" smtClean="0">
                <a:latin typeface="Times New Roman" pitchFamily="18" charset="0"/>
                <a:cs typeface="Times New Roman" pitchFamily="18" charset="0"/>
              </a:rPr>
              <a:t>Check topics in WIDA manual for grade level cluster.</a:t>
            </a:r>
          </a:p>
          <a:p>
            <a:pPr marL="514350" indent="-514350">
              <a:buAutoNum type="arabicPeriod" startAt="2"/>
            </a:pPr>
            <a:r>
              <a:rPr lang="en-US" sz="2000" dirty="0" smtClean="0">
                <a:latin typeface="Times New Roman" pitchFamily="18" charset="0"/>
                <a:cs typeface="Times New Roman" pitchFamily="18" charset="0"/>
              </a:rPr>
              <a:t>Compare with grade level content standards.</a:t>
            </a:r>
          </a:p>
          <a:p>
            <a:pPr marL="514350" indent="-514350">
              <a:buNone/>
            </a:pPr>
            <a:r>
              <a:rPr lang="en-US" sz="2000" dirty="0" smtClean="0">
                <a:latin typeface="Times New Roman" pitchFamily="18" charset="0"/>
                <a:cs typeface="Times New Roman" pitchFamily="18" charset="0"/>
              </a:rPr>
              <a:t>4.	Decide on unit topic (s).</a:t>
            </a:r>
          </a:p>
          <a:p>
            <a:pPr marL="514350" indent="-514350">
              <a:buAutoNum type="arabicPeriod" startAt="5"/>
            </a:pPr>
            <a:r>
              <a:rPr lang="en-US" sz="2000" dirty="0" smtClean="0">
                <a:latin typeface="Times New Roman" pitchFamily="18" charset="0"/>
                <a:cs typeface="Times New Roman" pitchFamily="18" charset="0"/>
              </a:rPr>
              <a:t>By reviewing content standards and objectives, decide on language functions and forms and academic vocabulary to be addressed.</a:t>
            </a:r>
          </a:p>
          <a:p>
            <a:pPr marL="514350" indent="-514350">
              <a:buAutoNum type="arabicPeriod" startAt="5"/>
            </a:pPr>
            <a:r>
              <a:rPr lang="en-US" sz="2000" dirty="0" smtClean="0">
                <a:latin typeface="Times New Roman" pitchFamily="18" charset="0"/>
                <a:cs typeface="Times New Roman" pitchFamily="18" charset="0"/>
              </a:rPr>
              <a:t>Decide on “evidence of learning” – project that demonstrates transfer of knowledge.</a:t>
            </a:r>
          </a:p>
          <a:p>
            <a:pPr marL="514350" indent="-514350">
              <a:buAutoNum type="arabicPeriod" startAt="5"/>
            </a:pPr>
            <a:r>
              <a:rPr lang="en-US" sz="2000" dirty="0" smtClean="0">
                <a:latin typeface="Times New Roman" pitchFamily="18" charset="0"/>
                <a:cs typeface="Times New Roman" pitchFamily="18" charset="0"/>
              </a:rPr>
              <a:t>Develop learning targets.</a:t>
            </a:r>
          </a:p>
          <a:p>
            <a:pPr marL="514350" indent="-514350">
              <a:buAutoNum type="arabicPeriod" startAt="5"/>
            </a:pPr>
            <a:r>
              <a:rPr lang="en-US" sz="2000" dirty="0" smtClean="0">
                <a:latin typeface="Times New Roman" pitchFamily="18" charset="0"/>
                <a:cs typeface="Times New Roman" pitchFamily="18" charset="0"/>
              </a:rPr>
              <a:t>Develop activities which will lead to mastery of selected standards.</a:t>
            </a:r>
          </a:p>
          <a:p>
            <a:pPr marL="914400" lvl="1" indent="-514350">
              <a:buFont typeface="Arial" pitchFamily="34" charset="0"/>
              <a:buChar char="•"/>
            </a:pPr>
            <a:r>
              <a:rPr lang="en-US" sz="1600" dirty="0" smtClean="0">
                <a:latin typeface="Times New Roman" pitchFamily="18" charset="0"/>
                <a:cs typeface="Times New Roman" pitchFamily="18" charset="0"/>
              </a:rPr>
              <a:t>Consider: student engagement, GRR, strategies, formative assessment, technology, ALL FOUR DOMAINS</a:t>
            </a:r>
          </a:p>
          <a:p>
            <a:pPr marL="1314450" lvl="2" indent="-514350">
              <a:buNone/>
            </a:pPr>
            <a:endParaRPr lang="en-US" sz="1200" dirty="0" smtClean="0">
              <a:latin typeface="Times New Roman" pitchFamily="18" charset="0"/>
              <a:cs typeface="Times New Roman" pitchFamily="18" charset="0"/>
            </a:endParaRPr>
          </a:p>
          <a:p>
            <a:pPr marL="914400" lvl="1" indent="-514350">
              <a:buAutoNum type="arabicPeriod" startAt="5"/>
            </a:pPr>
            <a:endParaRPr lang="en-US" sz="1600" dirty="0" smtClean="0">
              <a:latin typeface="Times New Roman" pitchFamily="18" charset="0"/>
              <a:cs typeface="Times New Roman" pitchFamily="18" charset="0"/>
            </a:endParaRPr>
          </a:p>
          <a:p>
            <a:pPr marL="914400" lvl="1" indent="-514350">
              <a:buNone/>
            </a:pPr>
            <a:r>
              <a:rPr lang="en-US" sz="16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228600" y="1143000"/>
            <a:ext cx="1752600" cy="5029200"/>
          </a:xfrm>
          <a:prstGeom prst="rect">
            <a:avLst/>
          </a:prstGeom>
          <a:noFill/>
          <a:ln w="9525">
            <a:noFill/>
            <a:miter lim="800000"/>
            <a:headEnd/>
            <a:tailEnd/>
          </a:ln>
        </p:spPr>
      </p:pic>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&amp;A</a:t>
            </a:r>
            <a:endParaRPr lang="en-US" dirty="0"/>
          </a:p>
        </p:txBody>
      </p:sp>
      <p:sp>
        <p:nvSpPr>
          <p:cNvPr id="3" name="Content Placeholder 2"/>
          <p:cNvSpPr>
            <a:spLocks noGrp="1"/>
          </p:cNvSpPr>
          <p:nvPr>
            <p:ph idx="1"/>
          </p:nvPr>
        </p:nvSpPr>
        <p:spPr>
          <a:xfrm>
            <a:off x="1371600" y="1600200"/>
            <a:ext cx="5867400" cy="4525963"/>
          </a:xfrm>
          <a:ln>
            <a:solidFill>
              <a:schemeClr val="accent1"/>
            </a:solidFill>
          </a:ln>
        </p:spPr>
        <p:txBody>
          <a:bodyPr/>
          <a:lstStyle/>
          <a:p>
            <a:r>
              <a:rPr lang="en-US" b="1" dirty="0" smtClean="0"/>
              <a:t>S</a:t>
            </a:r>
            <a:r>
              <a:rPr lang="en-US" dirty="0" smtClean="0"/>
              <a:t>uggestions </a:t>
            </a:r>
          </a:p>
          <a:p>
            <a:r>
              <a:rPr lang="en-US" b="1" dirty="0" smtClean="0"/>
              <a:t>Q</a:t>
            </a:r>
            <a:r>
              <a:rPr lang="en-US" dirty="0" smtClean="0"/>
              <a:t>uestions</a:t>
            </a:r>
          </a:p>
          <a:p>
            <a:r>
              <a:rPr lang="en-US" b="1" dirty="0" smtClean="0"/>
              <a:t>U</a:t>
            </a:r>
            <a:r>
              <a:rPr lang="en-US" dirty="0" smtClean="0"/>
              <a:t>nderstandings </a:t>
            </a:r>
          </a:p>
          <a:p>
            <a:r>
              <a:rPr lang="en-US" b="1" dirty="0" smtClean="0"/>
              <a:t>A</a:t>
            </a:r>
            <a:r>
              <a:rPr lang="en-US" dirty="0" smtClean="0"/>
              <a:t>ccommodations in general education curriculum</a:t>
            </a:r>
          </a:p>
          <a:p>
            <a:r>
              <a:rPr lang="en-US" b="1" dirty="0" smtClean="0"/>
              <a:t>R</a:t>
            </a:r>
            <a:r>
              <a:rPr lang="en-US" dirty="0" smtClean="0"/>
              <a:t>ecommendations</a:t>
            </a:r>
          </a:p>
          <a:p>
            <a:r>
              <a:rPr lang="en-US" b="1" dirty="0" smtClean="0"/>
              <a:t>E</a:t>
            </a:r>
            <a:r>
              <a:rPr lang="en-US" dirty="0" smtClean="0"/>
              <a:t>valuation</a:t>
            </a:r>
          </a:p>
          <a:p>
            <a:pPr>
              <a:buNone/>
            </a:pPr>
            <a:endParaRPr lang="en-US" dirty="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85800" y="381000"/>
          <a:ext cx="8001000" cy="6010696"/>
        </p:xfrm>
        <a:graphic>
          <a:graphicData uri="http://schemas.openxmlformats.org/drawingml/2006/table">
            <a:tbl>
              <a:tblPr/>
              <a:tblGrid>
                <a:gridCol w="4000500"/>
                <a:gridCol w="4000500"/>
              </a:tblGrid>
              <a:tr h="219246">
                <a:tc gridSpan="2">
                  <a:txBody>
                    <a:bodyPr/>
                    <a:lstStyle/>
                    <a:p>
                      <a:pPr marL="0" marR="0" algn="ctr">
                        <a:lnSpc>
                          <a:spcPct val="115000"/>
                        </a:lnSpc>
                        <a:spcBef>
                          <a:spcPts val="200"/>
                        </a:spcBef>
                        <a:spcAft>
                          <a:spcPts val="200"/>
                        </a:spcAft>
                      </a:pPr>
                      <a:r>
                        <a:rPr lang="en-US" sz="2400" b="1" dirty="0">
                          <a:solidFill>
                            <a:srgbClr val="FFFFFF"/>
                          </a:solidFill>
                          <a:latin typeface="Times New Roman"/>
                          <a:ea typeface="Times New Roman"/>
                          <a:cs typeface="Times New Roman"/>
                        </a:rPr>
                        <a:t>Grade Level Cluster 9-12         </a:t>
                      </a:r>
                      <a:r>
                        <a:rPr lang="en-US" sz="2400" b="1" dirty="0">
                          <a:solidFill>
                            <a:srgbClr val="FFFFFF"/>
                          </a:solidFill>
                          <a:latin typeface="Calibri"/>
                          <a:ea typeface="Times New Roman"/>
                          <a:cs typeface="Times New Roman"/>
                        </a:rPr>
                        <a:t>Unit Overview</a:t>
                      </a:r>
                      <a:endParaRPr lang="en-US" sz="2400" dirty="0">
                        <a:latin typeface="Times New Roman"/>
                        <a:ea typeface="Times New Roman"/>
                        <a:cs typeface="Times New Roman"/>
                      </a:endParaRP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r>
              <a:tr h="200976">
                <a:tc gridSpan="2">
                  <a:txBody>
                    <a:bodyPr/>
                    <a:lstStyle/>
                    <a:p>
                      <a:pPr marL="0" marR="0">
                        <a:lnSpc>
                          <a:spcPct val="115000"/>
                        </a:lnSpc>
                        <a:spcBef>
                          <a:spcPts val="200"/>
                        </a:spcBef>
                        <a:spcAft>
                          <a:spcPts val="200"/>
                        </a:spcAft>
                      </a:pPr>
                      <a:r>
                        <a:rPr lang="en-US" sz="1400" b="1" dirty="0">
                          <a:latin typeface="Times New Roman"/>
                          <a:ea typeface="Times New Roman"/>
                          <a:cs typeface="Times New Roman"/>
                        </a:rPr>
                        <a:t>Content Area: </a:t>
                      </a:r>
                      <a:r>
                        <a:rPr lang="en-US" sz="1400" dirty="0">
                          <a:latin typeface="Times New Roman"/>
                          <a:ea typeface="Times New Roman"/>
                          <a:cs typeface="Times New Roman"/>
                        </a:rPr>
                        <a:t>English as a Second Language: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200976">
                <a:tc>
                  <a:txBody>
                    <a:bodyPr/>
                    <a:lstStyle/>
                    <a:p>
                      <a:pPr marL="0" marR="0">
                        <a:lnSpc>
                          <a:spcPct val="115000"/>
                        </a:lnSpc>
                        <a:spcBef>
                          <a:spcPts val="200"/>
                        </a:spcBef>
                        <a:spcAft>
                          <a:spcPts val="200"/>
                        </a:spcAft>
                      </a:pPr>
                      <a:r>
                        <a:rPr lang="en-US" sz="1400" b="1" dirty="0">
                          <a:latin typeface="Times New Roman"/>
                          <a:ea typeface="Times New Roman"/>
                          <a:cs typeface="Times New Roman"/>
                        </a:rPr>
                        <a:t>Unit Title:</a:t>
                      </a:r>
                      <a:r>
                        <a:rPr lang="en-US" sz="1400" dirty="0">
                          <a:latin typeface="Times New Roman"/>
                          <a:ea typeface="Times New Roman"/>
                          <a:cs typeface="Times New Roman"/>
                        </a:rPr>
                        <a:t> The Immigrant Experience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lnSpc>
                          <a:spcPct val="115000"/>
                        </a:lnSpc>
                        <a:spcBef>
                          <a:spcPts val="200"/>
                        </a:spcBef>
                        <a:spcAft>
                          <a:spcPts val="200"/>
                        </a:spcAft>
                      </a:pPr>
                      <a:r>
                        <a:rPr lang="en-US" sz="1400" b="1" dirty="0" smtClean="0">
                          <a:latin typeface="Times New Roman"/>
                          <a:ea typeface="Times New Roman"/>
                          <a:cs typeface="Times New Roman"/>
                        </a:rPr>
                        <a:t>Program Design</a:t>
                      </a:r>
                      <a:r>
                        <a:rPr lang="en-US" sz="1400" dirty="0" smtClean="0">
                          <a:latin typeface="Times New Roman"/>
                          <a:ea typeface="Times New Roman"/>
                          <a:cs typeface="Times New Roman"/>
                        </a:rPr>
                        <a:t>: Proficiency level ; class period  of 45 minutes </a:t>
                      </a:r>
                      <a:endParaRPr lang="en-US" sz="1400" dirty="0">
                        <a:latin typeface="Times New Roman"/>
                        <a:ea typeface="Times New Roman"/>
                        <a:cs typeface="Times New Roman"/>
                      </a:endParaRP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655885">
                <a:tc gridSpan="2">
                  <a:txBody>
                    <a:bodyPr/>
                    <a:lstStyle/>
                    <a:p>
                      <a:pPr marL="0" marR="0">
                        <a:lnSpc>
                          <a:spcPct val="115000"/>
                        </a:lnSpc>
                        <a:spcBef>
                          <a:spcPts val="200"/>
                        </a:spcBef>
                        <a:spcAft>
                          <a:spcPts val="200"/>
                        </a:spcAft>
                      </a:pPr>
                      <a:r>
                        <a:rPr lang="en-US" sz="1400" b="1" dirty="0">
                          <a:latin typeface="Times New Roman"/>
                          <a:ea typeface="Times New Roman"/>
                          <a:cs typeface="Times New Roman"/>
                        </a:rPr>
                        <a:t>Target Proficiency Level: </a:t>
                      </a:r>
                      <a:r>
                        <a:rPr lang="en-US" sz="1400" dirty="0">
                          <a:latin typeface="Times New Roman"/>
                          <a:ea typeface="Times New Roman"/>
                          <a:cs typeface="Times New Roman"/>
                        </a:rPr>
                        <a:t>Beginning (Level 2) – Developing (Level 3) English Language Learner </a:t>
                      </a:r>
                    </a:p>
                    <a:p>
                      <a:pPr marL="0" marR="0">
                        <a:lnSpc>
                          <a:spcPct val="115000"/>
                        </a:lnSpc>
                        <a:spcBef>
                          <a:spcPts val="200"/>
                        </a:spcBef>
                        <a:spcAft>
                          <a:spcPts val="200"/>
                        </a:spcAft>
                      </a:pPr>
                      <a:r>
                        <a:rPr lang="en-US" sz="1400" dirty="0">
                          <a:latin typeface="Times New Roman"/>
                          <a:ea typeface="Times New Roman"/>
                          <a:cs typeface="Times New Roman"/>
                        </a:rPr>
                        <a:t>(For an understanding of this proficiency level, see the WIDA English Language Learner CAN DO Booklet  </a:t>
                      </a:r>
                      <a:r>
                        <a:rPr lang="en-US" sz="1400" u="sng" dirty="0">
                          <a:solidFill>
                            <a:srgbClr val="0000FF"/>
                          </a:solidFill>
                          <a:latin typeface="Times New Roman"/>
                          <a:ea typeface="Times New Roman"/>
                          <a:cs typeface="Times New Roman"/>
                          <a:hlinkClick r:id="rId2"/>
                        </a:rPr>
                        <a:t>http://www.wida.us/standards/CAN_DOs/Booklet9-12.pdf</a:t>
                      </a:r>
                      <a:r>
                        <a:rPr lang="en-US" sz="1400" dirty="0">
                          <a:latin typeface="Times New Roman"/>
                          <a:ea typeface="Times New Roman"/>
                          <a:cs typeface="Times New Roman"/>
                        </a:rPr>
                        <a:t>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2544104">
                <a:tc gridSpan="2">
                  <a:txBody>
                    <a:bodyPr/>
                    <a:lstStyle/>
                    <a:p>
                      <a:pPr marL="0" marR="0">
                        <a:lnSpc>
                          <a:spcPct val="115000"/>
                        </a:lnSpc>
                        <a:spcBef>
                          <a:spcPts val="200"/>
                        </a:spcBef>
                        <a:spcAft>
                          <a:spcPts val="200"/>
                        </a:spcAft>
                      </a:pPr>
                      <a:r>
                        <a:rPr lang="en-US" sz="1400" b="1" dirty="0">
                          <a:latin typeface="Times New Roman"/>
                          <a:ea typeface="Times New Roman"/>
                          <a:cs typeface="Times New Roman"/>
                        </a:rPr>
                        <a:t>Unit Summary </a:t>
                      </a:r>
                      <a:endParaRPr lang="en-US" sz="1400" dirty="0">
                        <a:latin typeface="Times New Roman"/>
                        <a:ea typeface="Times New Roman"/>
                        <a:cs typeface="Times New Roman"/>
                      </a:endParaRPr>
                    </a:p>
                    <a:p>
                      <a:pPr marL="0" marR="0">
                        <a:lnSpc>
                          <a:spcPct val="115000"/>
                        </a:lnSpc>
                        <a:spcBef>
                          <a:spcPts val="200"/>
                        </a:spcBef>
                        <a:spcAft>
                          <a:spcPts val="200"/>
                        </a:spcAft>
                      </a:pPr>
                      <a:r>
                        <a:rPr lang="en-US" sz="1400" dirty="0">
                          <a:latin typeface="Times New Roman"/>
                          <a:ea typeface="Times New Roman"/>
                          <a:cs typeface="Times New Roman"/>
                        </a:rPr>
                        <a:t>In “The Immigrant Experience,” students explore their personal and their peers’ perspectives on immigration using a range of culturally authentic learning materials, such as magazine articles, websites, graphs, and photographs. </a:t>
                      </a:r>
                      <a:r>
                        <a:rPr lang="en-US" sz="1400" b="1" u="sng" dirty="0">
                          <a:latin typeface="Times New Roman"/>
                          <a:ea typeface="Times New Roman"/>
                          <a:cs typeface="Times New Roman"/>
                        </a:rPr>
                        <a:t>Through a series of </a:t>
                      </a:r>
                      <a:r>
                        <a:rPr lang="en-US" sz="1400" b="1" u="sng" dirty="0" err="1">
                          <a:latin typeface="Times New Roman"/>
                          <a:ea typeface="Times New Roman"/>
                          <a:cs typeface="Times New Roman"/>
                        </a:rPr>
                        <a:t>scaffolded</a:t>
                      </a:r>
                      <a:r>
                        <a:rPr lang="en-US" sz="1400" b="1" u="sng" dirty="0">
                          <a:latin typeface="Times New Roman"/>
                          <a:ea typeface="Times New Roman"/>
                          <a:cs typeface="Times New Roman"/>
                        </a:rPr>
                        <a:t> learning activities, they strengthen their listening, speaking, reading, and writing skills </a:t>
                      </a:r>
                      <a:r>
                        <a:rPr lang="en-US" sz="1400" dirty="0" smtClean="0">
                          <a:latin typeface="Times New Roman"/>
                          <a:ea typeface="Times New Roman"/>
                          <a:cs typeface="Times New Roman"/>
                        </a:rPr>
                        <a:t>. </a:t>
                      </a:r>
                      <a:r>
                        <a:rPr lang="en-US" sz="1400" dirty="0">
                          <a:latin typeface="Times New Roman"/>
                          <a:ea typeface="Times New Roman"/>
                          <a:cs typeface="Times New Roman"/>
                        </a:rPr>
                        <a:t>As they do, they reflect on their own immigration experience, develop materials that promote multicultural awareness, close the social gap, increase communication skills, and develop research skills. </a:t>
                      </a:r>
                    </a:p>
                    <a:p>
                      <a:pPr marL="0" marR="0">
                        <a:lnSpc>
                          <a:spcPct val="115000"/>
                        </a:lnSpc>
                        <a:spcBef>
                          <a:spcPts val="200"/>
                        </a:spcBef>
                        <a:spcAft>
                          <a:spcPts val="200"/>
                        </a:spcAft>
                      </a:pPr>
                      <a:r>
                        <a:rPr lang="en-US" sz="1400" b="1" dirty="0" smtClean="0">
                          <a:latin typeface="Times New Roman"/>
                          <a:ea typeface="Times New Roman"/>
                          <a:cs typeface="Times New Roman"/>
                        </a:rPr>
                        <a:t>Interdisciplinary </a:t>
                      </a:r>
                      <a:r>
                        <a:rPr lang="en-US" sz="1400" b="1" dirty="0">
                          <a:latin typeface="Times New Roman"/>
                          <a:ea typeface="Times New Roman"/>
                          <a:cs typeface="Times New Roman"/>
                        </a:rPr>
                        <a:t>connections:</a:t>
                      </a:r>
                      <a:r>
                        <a:rPr lang="en-US" sz="1400" dirty="0">
                          <a:latin typeface="Times New Roman"/>
                          <a:ea typeface="Times New Roman"/>
                          <a:cs typeface="Times New Roman"/>
                        </a:rPr>
                        <a:t> </a:t>
                      </a:r>
                      <a:r>
                        <a:rPr lang="en-US" sz="1400" dirty="0" smtClean="0">
                          <a:latin typeface="Times New Roman"/>
                          <a:ea typeface="Times New Roman"/>
                          <a:cs typeface="Times New Roman"/>
                        </a:rPr>
                        <a:t>Language</a:t>
                      </a:r>
                      <a:r>
                        <a:rPr lang="en-US" sz="1400" baseline="0" dirty="0" smtClean="0">
                          <a:latin typeface="Times New Roman"/>
                          <a:ea typeface="Times New Roman"/>
                          <a:cs typeface="Times New Roman"/>
                        </a:rPr>
                        <a:t> Arts Literacy, </a:t>
                      </a:r>
                      <a:r>
                        <a:rPr lang="en-US" sz="1400" dirty="0" smtClean="0">
                          <a:latin typeface="Times New Roman"/>
                          <a:ea typeface="Times New Roman"/>
                          <a:cs typeface="Times New Roman"/>
                        </a:rPr>
                        <a:t>Social </a:t>
                      </a:r>
                      <a:r>
                        <a:rPr lang="en-US" sz="1400" dirty="0">
                          <a:latin typeface="Times New Roman"/>
                          <a:ea typeface="Times New Roman"/>
                          <a:cs typeface="Times New Roman"/>
                        </a:rPr>
                        <a:t>Studies and Technology</a:t>
                      </a:r>
                    </a:p>
                    <a:p>
                      <a:pPr marL="0" marR="457200">
                        <a:lnSpc>
                          <a:spcPct val="115000"/>
                        </a:lnSpc>
                        <a:spcBef>
                          <a:spcPts val="0"/>
                        </a:spcBef>
                        <a:spcAft>
                          <a:spcPts val="1200"/>
                        </a:spcAft>
                      </a:pPr>
                      <a:r>
                        <a:rPr lang="en-US" sz="1400" b="1" dirty="0">
                          <a:latin typeface="Times New Roman"/>
                          <a:ea typeface="Times New Roman"/>
                          <a:cs typeface="Times New Roman"/>
                        </a:rPr>
                        <a:t>21</a:t>
                      </a:r>
                      <a:r>
                        <a:rPr lang="en-US" sz="1400" b="1" baseline="30000" dirty="0">
                          <a:latin typeface="Times New Roman"/>
                          <a:ea typeface="Times New Roman"/>
                          <a:cs typeface="Times New Roman"/>
                        </a:rPr>
                        <a:t>st</a:t>
                      </a:r>
                      <a:r>
                        <a:rPr lang="en-US" sz="1400" b="1" dirty="0">
                          <a:latin typeface="Times New Roman"/>
                          <a:ea typeface="Times New Roman"/>
                          <a:cs typeface="Times New Roman"/>
                        </a:rPr>
                        <a:t> century themes: </a:t>
                      </a:r>
                      <a:r>
                        <a:rPr lang="en-US" sz="1400" b="0" dirty="0" smtClean="0">
                          <a:solidFill>
                            <a:srgbClr val="000000"/>
                          </a:solidFill>
                          <a:latin typeface="Times New Roman"/>
                          <a:ea typeface="Times New Roman"/>
                          <a:cs typeface="Times New Roman"/>
                        </a:rPr>
                        <a:t>Global</a:t>
                      </a:r>
                      <a:r>
                        <a:rPr lang="en-US" sz="1400" b="0" baseline="0" dirty="0" smtClean="0">
                          <a:solidFill>
                            <a:srgbClr val="000000"/>
                          </a:solidFill>
                          <a:latin typeface="Times New Roman"/>
                          <a:ea typeface="Times New Roman"/>
                          <a:cs typeface="Times New Roman"/>
                        </a:rPr>
                        <a:t> Awareness and Civic Literacy</a:t>
                      </a:r>
                      <a:endParaRPr lang="en-US" sz="1400" b="0" dirty="0">
                        <a:latin typeface="Times New Roman"/>
                        <a:ea typeface="Times New Roman"/>
                        <a:cs typeface="Times New Roman"/>
                      </a:endParaRP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1258813">
                <a:tc gridSpan="2">
                  <a:txBody>
                    <a:bodyPr/>
                    <a:lstStyle/>
                    <a:p>
                      <a:pPr marL="0" marR="0">
                        <a:lnSpc>
                          <a:spcPct val="115000"/>
                        </a:lnSpc>
                        <a:spcBef>
                          <a:spcPts val="200"/>
                        </a:spcBef>
                        <a:spcAft>
                          <a:spcPts val="200"/>
                        </a:spcAft>
                      </a:pPr>
                      <a:r>
                        <a:rPr lang="en-US" sz="1400" b="1" dirty="0">
                          <a:latin typeface="Times New Roman"/>
                          <a:ea typeface="Times New Roman"/>
                          <a:cs typeface="Times New Roman"/>
                        </a:rPr>
                        <a:t>Unit Rationale</a:t>
                      </a:r>
                      <a:endParaRPr lang="en-US" sz="1400" dirty="0">
                        <a:latin typeface="Times New Roman"/>
                        <a:ea typeface="Times New Roman"/>
                        <a:cs typeface="Times New Roman"/>
                      </a:endParaRPr>
                    </a:p>
                    <a:p>
                      <a:pPr marL="0" marR="0">
                        <a:lnSpc>
                          <a:spcPct val="115000"/>
                        </a:lnSpc>
                        <a:spcBef>
                          <a:spcPts val="200"/>
                        </a:spcBef>
                        <a:spcAft>
                          <a:spcPts val="200"/>
                        </a:spcAft>
                      </a:pPr>
                      <a:r>
                        <a:rPr lang="en-US" sz="1400" dirty="0">
                          <a:latin typeface="Times New Roman"/>
                          <a:ea typeface="Times New Roman"/>
                          <a:cs typeface="Times New Roman"/>
                        </a:rPr>
                        <a:t>Developing awareness of immigration and understanding others’ perspectives is an important factor in preparing today’s youth for success in life and in developing career skills for the 21</a:t>
                      </a:r>
                      <a:r>
                        <a:rPr lang="en-US" sz="1400" baseline="30000" dirty="0">
                          <a:latin typeface="Times New Roman"/>
                          <a:ea typeface="Times New Roman"/>
                          <a:cs typeface="Times New Roman"/>
                        </a:rPr>
                        <a:t>st</a:t>
                      </a:r>
                      <a:r>
                        <a:rPr lang="en-US" sz="1400" dirty="0">
                          <a:latin typeface="Times New Roman"/>
                          <a:ea typeface="Times New Roman"/>
                          <a:cs typeface="Times New Roman"/>
                        </a:rPr>
                        <a:t> century. </a:t>
                      </a:r>
                      <a:r>
                        <a:rPr lang="en-US" sz="1400" b="1" u="sng" dirty="0">
                          <a:latin typeface="Times New Roman"/>
                          <a:ea typeface="Times New Roman"/>
                          <a:cs typeface="Times New Roman"/>
                        </a:rPr>
                        <a:t>By connecting self to text, students are motivated to share their personal experiences orally and in writing.</a:t>
                      </a:r>
                      <a:r>
                        <a:rPr lang="en-US" sz="1400" dirty="0">
                          <a:latin typeface="Times New Roman"/>
                          <a:ea typeface="Times New Roman"/>
                          <a:cs typeface="Times New Roman"/>
                        </a:rPr>
                        <a:t> Students will have an opportunity to critically reflect upon their own immigration experience and to compare their experiences with their native English speaking peers.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bl>
          </a:graphicData>
        </a:graphic>
      </p:graphicFrame>
      <p:pic>
        <p:nvPicPr>
          <p:cNvPr id="4"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sp>
        <p:nvSpPr>
          <p:cNvPr id="3" name="Content Placeholder 2"/>
          <p:cNvSpPr>
            <a:spLocks noGrp="1"/>
          </p:cNvSpPr>
          <p:nvPr>
            <p:ph idx="1"/>
          </p:nvPr>
        </p:nvSpPr>
        <p:spPr>
          <a:xfrm>
            <a:off x="304800" y="1143000"/>
            <a:ext cx="8305800" cy="5334000"/>
          </a:xfrm>
          <a:ln>
            <a:solidFill>
              <a:schemeClr val="accent1"/>
            </a:solidFill>
          </a:ln>
        </p:spPr>
        <p:txBody>
          <a:bodyPr/>
          <a:lstStyle/>
          <a:p>
            <a:pPr>
              <a:buNone/>
            </a:pPr>
            <a:r>
              <a:rPr lang="en-US" sz="1800" b="1" u="sng" dirty="0" smtClean="0">
                <a:latin typeface="Times New Roman" pitchFamily="18" charset="0"/>
                <a:cs typeface="Times New Roman" pitchFamily="18" charset="0"/>
              </a:rPr>
              <a:t>WIDA English Language Proficiency Standards </a:t>
            </a:r>
            <a:r>
              <a:rPr lang="en-US" sz="1800" b="1" dirty="0" smtClean="0"/>
              <a:t> </a:t>
            </a:r>
            <a:r>
              <a:rPr lang="en-US" sz="1800" dirty="0" smtClean="0"/>
              <a:t> </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Standard 1: </a:t>
            </a:r>
            <a:r>
              <a:rPr lang="en-US" sz="1800" dirty="0" smtClean="0">
                <a:latin typeface="Times New Roman" pitchFamily="18" charset="0"/>
                <a:cs typeface="Times New Roman" pitchFamily="18" charset="0"/>
              </a:rPr>
              <a:t>English language learners communicate for </a:t>
            </a:r>
            <a:r>
              <a:rPr lang="en-US" sz="1800" b="1" dirty="0" smtClean="0">
                <a:latin typeface="Times New Roman" pitchFamily="18" charset="0"/>
                <a:cs typeface="Times New Roman" pitchFamily="18" charset="0"/>
              </a:rPr>
              <a:t>Social </a:t>
            </a:r>
            <a:r>
              <a:rPr lang="en-US" sz="1800" dirty="0" smtClean="0">
                <a:latin typeface="Times New Roman" pitchFamily="18" charset="0"/>
                <a:cs typeface="Times New Roman" pitchFamily="18" charset="0"/>
              </a:rPr>
              <a:t>and </a:t>
            </a:r>
            <a:r>
              <a:rPr lang="en-US" sz="1800" b="1" dirty="0" smtClean="0">
                <a:latin typeface="Times New Roman" pitchFamily="18" charset="0"/>
                <a:cs typeface="Times New Roman" pitchFamily="18" charset="0"/>
              </a:rPr>
              <a:t>Instructional</a:t>
            </a:r>
            <a:r>
              <a:rPr lang="en-US" sz="1800" dirty="0" smtClean="0">
                <a:latin typeface="Times New Roman" pitchFamily="18" charset="0"/>
                <a:cs typeface="Times New Roman" pitchFamily="18" charset="0"/>
              </a:rPr>
              <a:t> purposes within the school setting.</a:t>
            </a:r>
          </a:p>
          <a:p>
            <a:r>
              <a:rPr lang="en-US" sz="1800" b="1" dirty="0" smtClean="0">
                <a:latin typeface="Times New Roman" pitchFamily="18" charset="0"/>
                <a:cs typeface="Times New Roman" pitchFamily="18" charset="0"/>
              </a:rPr>
              <a:t>Standard 2: </a:t>
            </a:r>
            <a:r>
              <a:rPr lang="en-US" sz="1800" dirty="0" smtClean="0">
                <a:latin typeface="Times New Roman" pitchFamily="18" charset="0"/>
                <a:cs typeface="Times New Roman" pitchFamily="18" charset="0"/>
              </a:rPr>
              <a:t>English language learners communicate information, ideas, and concepts necessary for academic success in the content area of </a:t>
            </a:r>
            <a:r>
              <a:rPr lang="en-US" sz="1800" b="1" dirty="0" smtClean="0">
                <a:latin typeface="Times New Roman" pitchFamily="18" charset="0"/>
                <a:cs typeface="Times New Roman" pitchFamily="18" charset="0"/>
              </a:rPr>
              <a:t>Language Arts. </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Standard 5: </a:t>
            </a:r>
            <a:r>
              <a:rPr lang="en-US" sz="1800" dirty="0" smtClean="0">
                <a:latin typeface="Times New Roman" pitchFamily="18" charset="0"/>
                <a:cs typeface="Times New Roman" pitchFamily="18" charset="0"/>
              </a:rPr>
              <a:t>English language learners communicate information, ideas, and concepts necessary for academic success in the content area of </a:t>
            </a:r>
            <a:r>
              <a:rPr lang="en-US" sz="1800" b="1" dirty="0" smtClean="0">
                <a:latin typeface="Times New Roman" pitchFamily="18" charset="0"/>
                <a:cs typeface="Times New Roman" pitchFamily="18" charset="0"/>
              </a:rPr>
              <a:t>Social Studies.</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Domains</a:t>
            </a:r>
            <a:r>
              <a:rPr lang="en-US" sz="1800" dirty="0" smtClean="0">
                <a:latin typeface="Times New Roman" pitchFamily="18" charset="0"/>
                <a:cs typeface="Times New Roman" pitchFamily="18" charset="0"/>
              </a:rPr>
              <a:t>: Listening, speaking, reading, and writing.  </a:t>
            </a:r>
            <a:r>
              <a:rPr lang="en-US" sz="1800" dirty="0" smtClean="0"/>
              <a:t> </a:t>
            </a:r>
          </a:p>
          <a:p>
            <a:pPr>
              <a:buNone/>
            </a:pPr>
            <a:r>
              <a:rPr lang="en-US" sz="2000" b="1" u="sng" dirty="0" smtClean="0">
                <a:latin typeface="Times New Roman" pitchFamily="18" charset="0"/>
                <a:cs typeface="Times New Roman" pitchFamily="18" charset="0"/>
              </a:rPr>
              <a:t>Content Area</a:t>
            </a:r>
            <a:r>
              <a:rPr lang="en-US" sz="2000" u="sng" dirty="0" smtClean="0">
                <a:latin typeface="Times New Roman" pitchFamily="18" charset="0"/>
                <a:cs typeface="Times New Roman" pitchFamily="18" charset="0"/>
              </a:rPr>
              <a:t> </a:t>
            </a:r>
            <a:r>
              <a:rPr lang="en-US" sz="2000" b="1" u="sng" dirty="0" smtClean="0">
                <a:latin typeface="Times New Roman" pitchFamily="18" charset="0"/>
                <a:cs typeface="Times New Roman" pitchFamily="18" charset="0"/>
              </a:rPr>
              <a:t>Social Studies</a:t>
            </a:r>
            <a:r>
              <a:rPr lang="en-US" sz="2000" u="sng" dirty="0" smtClean="0">
                <a:latin typeface="Times New Roman" pitchFamily="18" charset="0"/>
                <a:cs typeface="Times New Roman" pitchFamily="18" charset="0"/>
              </a:rPr>
              <a:t> </a:t>
            </a:r>
            <a:r>
              <a:rPr lang="en-US" sz="2000" b="1" u="sng" dirty="0" smtClean="0">
                <a:latin typeface="Times New Roman" pitchFamily="18" charset="0"/>
                <a:cs typeface="Times New Roman" pitchFamily="18" charset="0"/>
              </a:rPr>
              <a:t>Standard </a:t>
            </a:r>
            <a:endParaRPr lang="en-US" sz="2000" u="sng"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6.1 U.S. History: America in the World</a:t>
            </a:r>
            <a:r>
              <a:rPr lang="en-US" sz="1800" dirty="0" smtClean="0">
                <a:latin typeface="Times New Roman" pitchFamily="18" charset="0"/>
                <a:cs typeface="Times New Roman" pitchFamily="18" charset="0"/>
              </a:rPr>
              <a:t> All students will acquire the knowledge and skills to think analytically about how past and present interactions of people, cultures, and the environment shape the American heritage. Such knowledge and skills enable students to make informed decisions that reflect fundamental rights and core democratic values as productive citizens in local, national, and global communities. </a:t>
            </a:r>
          </a:p>
          <a:p>
            <a:r>
              <a:rPr lang="en-US" sz="1800" dirty="0" smtClean="0">
                <a:latin typeface="Times New Roman" pitchFamily="18" charset="0"/>
                <a:cs typeface="Times New Roman" pitchFamily="18" charset="0"/>
              </a:rPr>
              <a:t>6.1.12.D.5.d Relate varying immigrants’ experiences to gender, race, ethnicity, or occupation.</a:t>
            </a:r>
          </a:p>
          <a:p>
            <a:endParaRPr lang="en-US" dirty="0"/>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sp>
        <p:nvSpPr>
          <p:cNvPr id="3" name="Content Placeholder 2"/>
          <p:cNvSpPr>
            <a:spLocks noGrp="1"/>
          </p:cNvSpPr>
          <p:nvPr>
            <p:ph idx="1"/>
          </p:nvPr>
        </p:nvSpPr>
        <p:spPr>
          <a:xfrm>
            <a:off x="457200" y="1219200"/>
            <a:ext cx="3886200" cy="4876799"/>
          </a:xfrm>
          <a:ln>
            <a:solidFill>
              <a:schemeClr val="accent1"/>
            </a:solidFill>
          </a:ln>
        </p:spPr>
        <p:txBody>
          <a:bodyPr/>
          <a:lstStyle/>
          <a:p>
            <a:pPr>
              <a:buNone/>
            </a:pPr>
            <a:r>
              <a:rPr lang="en-US" b="1" dirty="0" smtClean="0">
                <a:latin typeface="Times New Roman" pitchFamily="18" charset="0"/>
                <a:cs typeface="Times New Roman" pitchFamily="18" charset="0"/>
              </a:rPr>
              <a:t>Unit Essential Question</a:t>
            </a:r>
            <a:endParaRPr lang="en-US" dirty="0" smtClean="0">
              <a:latin typeface="Times New Roman" pitchFamily="18" charset="0"/>
              <a:cs typeface="Times New Roman" pitchFamily="18" charset="0"/>
            </a:endParaRPr>
          </a:p>
          <a:p>
            <a:pPr marL="457200" lvl="0" indent="-457200">
              <a:buNone/>
            </a:pPr>
            <a:r>
              <a:rPr lang="en-US" dirty="0" smtClean="0">
                <a:latin typeface="Times New Roman" pitchFamily="18" charset="0"/>
                <a:cs typeface="Times New Roman" pitchFamily="18" charset="0"/>
              </a:rPr>
              <a:t>What language do students need in order to engage in and comprehend the topic of immigration</a:t>
            </a:r>
            <a:r>
              <a:rPr lang="en-US" sz="4000" dirty="0" smtClean="0">
                <a:latin typeface="Times New Roman" pitchFamily="18" charset="0"/>
                <a:cs typeface="Times New Roman" pitchFamily="18" charset="0"/>
              </a:rPr>
              <a:t>?</a:t>
            </a:r>
          </a:p>
        </p:txBody>
      </p:sp>
      <p:pic>
        <p:nvPicPr>
          <p:cNvPr id="1026" name="Picture 2"/>
          <p:cNvPicPr>
            <a:picLocks noChangeAspect="1" noChangeArrowheads="1"/>
          </p:cNvPicPr>
          <p:nvPr/>
        </p:nvPicPr>
        <p:blipFill>
          <a:blip r:embed="rId2" cstate="print"/>
          <a:srcRect/>
          <a:stretch>
            <a:fillRect/>
          </a:stretch>
        </p:blipFill>
        <p:spPr bwMode="auto">
          <a:xfrm>
            <a:off x="3276600" y="4191000"/>
            <a:ext cx="1066800" cy="2667000"/>
          </a:xfrm>
          <a:prstGeom prst="rect">
            <a:avLst/>
          </a:prstGeom>
          <a:noFill/>
          <a:ln w="9525">
            <a:noFill/>
            <a:miter lim="800000"/>
            <a:headEnd/>
            <a:tailEnd/>
          </a:ln>
          <a:effectLst/>
        </p:spPr>
      </p:pic>
      <p:sp>
        <p:nvSpPr>
          <p:cNvPr id="5" name="TextBox 4"/>
          <p:cNvSpPr txBox="1"/>
          <p:nvPr/>
        </p:nvSpPr>
        <p:spPr>
          <a:xfrm>
            <a:off x="4343400" y="1219200"/>
            <a:ext cx="4648200" cy="5201424"/>
          </a:xfrm>
          <a:prstGeom prst="rect">
            <a:avLst/>
          </a:prstGeom>
          <a:noFill/>
          <a:ln>
            <a:solidFill>
              <a:schemeClr val="accent1"/>
            </a:solidFill>
          </a:ln>
        </p:spPr>
        <p:txBody>
          <a:bodyPr wrap="square" rtlCol="0">
            <a:spAutoFit/>
          </a:bodyPr>
          <a:lstStyle/>
          <a:p>
            <a:r>
              <a:rPr lang="en-US" sz="2400" b="1" dirty="0" smtClean="0">
                <a:latin typeface="Times New Roman" pitchFamily="18" charset="0"/>
                <a:cs typeface="Times New Roman" pitchFamily="18" charset="0"/>
              </a:rPr>
              <a:t>Unit Enduring Understandings</a:t>
            </a:r>
            <a:endParaRPr lang="en-US" sz="2400" dirty="0" smtClean="0">
              <a:latin typeface="Times New Roman" pitchFamily="18" charset="0"/>
              <a:cs typeface="Times New Roman" pitchFamily="18" charset="0"/>
            </a:endParaRPr>
          </a:p>
          <a:p>
            <a:pPr lvl="0">
              <a:buFont typeface="Arial" pitchFamily="34" charset="0"/>
              <a:buChar char="•"/>
            </a:pPr>
            <a:r>
              <a:rPr lang="en-US" sz="2800" dirty="0" smtClean="0">
                <a:latin typeface="Times New Roman" pitchFamily="18" charset="0"/>
                <a:cs typeface="Times New Roman" pitchFamily="18" charset="0"/>
              </a:rPr>
              <a:t>   Listening, speaking,   </a:t>
            </a:r>
          </a:p>
          <a:p>
            <a:pPr lvl="0"/>
            <a:r>
              <a:rPr lang="en-US" sz="2800" dirty="0" smtClean="0">
                <a:latin typeface="Times New Roman" pitchFamily="18" charset="0"/>
                <a:cs typeface="Times New Roman" pitchFamily="18" charset="0"/>
              </a:rPr>
              <a:t>     reading, and writing about  </a:t>
            </a:r>
          </a:p>
          <a:p>
            <a:pPr lvl="0"/>
            <a:r>
              <a:rPr lang="en-US" sz="2800" dirty="0" smtClean="0">
                <a:latin typeface="Times New Roman" pitchFamily="18" charset="0"/>
                <a:cs typeface="Times New Roman" pitchFamily="18" charset="0"/>
              </a:rPr>
              <a:t>     the immigrant experience </a:t>
            </a:r>
          </a:p>
          <a:p>
            <a:pPr lvl="0"/>
            <a:r>
              <a:rPr lang="en-US" sz="2800" dirty="0" smtClean="0">
                <a:latin typeface="Times New Roman" pitchFamily="18" charset="0"/>
                <a:cs typeface="Times New Roman" pitchFamily="18" charset="0"/>
              </a:rPr>
              <a:t>     requires specific academic </a:t>
            </a:r>
          </a:p>
          <a:p>
            <a:pPr lvl="0"/>
            <a:r>
              <a:rPr lang="en-US" sz="2800" dirty="0" smtClean="0">
                <a:latin typeface="Times New Roman" pitchFamily="18" charset="0"/>
                <a:cs typeface="Times New Roman" pitchFamily="18" charset="0"/>
              </a:rPr>
              <a:t>     language. </a:t>
            </a:r>
          </a:p>
          <a:p>
            <a:pPr lvl="0">
              <a:buFont typeface="Arial" pitchFamily="34" charset="0"/>
              <a:buChar char="•"/>
            </a:pPr>
            <a:r>
              <a:rPr lang="en-US" sz="2800" dirty="0" smtClean="0">
                <a:latin typeface="Times New Roman" pitchFamily="18" charset="0"/>
                <a:cs typeface="Times New Roman" pitchFamily="18" charset="0"/>
              </a:rPr>
              <a:t>   The immigrant experience  </a:t>
            </a:r>
          </a:p>
          <a:p>
            <a:pPr lvl="0"/>
            <a:r>
              <a:rPr lang="en-US" sz="2800" dirty="0" smtClean="0">
                <a:latin typeface="Times New Roman" pitchFamily="18" charset="0"/>
                <a:cs typeface="Times New Roman" pitchFamily="18" charset="0"/>
              </a:rPr>
              <a:t>     connects many in the    </a:t>
            </a:r>
          </a:p>
          <a:p>
            <a:pPr lvl="0"/>
            <a:r>
              <a:rPr lang="en-US" sz="2800" dirty="0" smtClean="0">
                <a:latin typeface="Times New Roman" pitchFamily="18" charset="0"/>
                <a:cs typeface="Times New Roman" pitchFamily="18" charset="0"/>
              </a:rPr>
              <a:t>     United States. </a:t>
            </a:r>
          </a:p>
          <a:p>
            <a:pPr>
              <a:buFont typeface="Arial" pitchFamily="34" charset="0"/>
              <a:buChar char="•"/>
            </a:pPr>
            <a:r>
              <a:rPr lang="en-US" sz="2800" dirty="0" smtClean="0">
                <a:latin typeface="Times New Roman" pitchFamily="18" charset="0"/>
                <a:cs typeface="Times New Roman" pitchFamily="18" charset="0"/>
              </a:rPr>
              <a:t>    The immigrant experience  </a:t>
            </a:r>
          </a:p>
          <a:p>
            <a:r>
              <a:rPr lang="en-US" sz="2800" dirty="0" smtClean="0">
                <a:latin typeface="Times New Roman" pitchFamily="18" charset="0"/>
                <a:cs typeface="Times New Roman" pitchFamily="18" charset="0"/>
              </a:rPr>
              <a:t>      connects people around the   </a:t>
            </a:r>
          </a:p>
          <a:p>
            <a:r>
              <a:rPr lang="en-US" sz="2800" dirty="0" smtClean="0">
                <a:latin typeface="Times New Roman" pitchFamily="18" charset="0"/>
                <a:cs typeface="Times New Roman" pitchFamily="18" charset="0"/>
              </a:rPr>
              <a:t>      world</a:t>
            </a:r>
            <a:r>
              <a:rPr lang="en-US" sz="2800" dirty="0" smtClean="0"/>
              <a:t>.</a:t>
            </a:r>
            <a:endParaRPr lang="en-US" sz="2800" dirty="0"/>
          </a:p>
        </p:txBody>
      </p:sp>
      <p:pic>
        <p:nvPicPr>
          <p:cNvPr id="6"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858962"/>
          </a:xfrm>
          <a:solidFill>
            <a:schemeClr val="accent1">
              <a:lumMod val="20000"/>
              <a:lumOff val="80000"/>
            </a:schemeClr>
          </a:solidFill>
          <a:ln>
            <a:solidFill>
              <a:schemeClr val="accent1"/>
            </a:solidFill>
          </a:ln>
        </p:spPr>
        <p:txBody>
          <a:bodyPr/>
          <a:lstStyle/>
          <a:p>
            <a:pPr eaLnBrk="1" hangingPunct="1">
              <a:defRPr/>
            </a:pPr>
            <a:r>
              <a:rPr lang="en-US" sz="4000" b="1" dirty="0" smtClean="0">
                <a:effectLst>
                  <a:outerShdw blurRad="50800" dist="38100" algn="tr" rotWithShape="0">
                    <a:prstClr val="black">
                      <a:alpha val="40000"/>
                    </a:prstClr>
                  </a:outerShdw>
                </a:effectLst>
              </a:rPr>
              <a:t>NJAC 6A:15-1.4</a:t>
            </a:r>
            <a:r>
              <a:rPr lang="en-US" sz="4000" b="1" dirty="0" smtClean="0"/>
              <a:t> </a:t>
            </a:r>
            <a:br>
              <a:rPr lang="en-US" sz="4000" b="1" dirty="0" smtClean="0"/>
            </a:br>
            <a:r>
              <a:rPr lang="en-US" sz="4000" b="1" dirty="0" smtClean="0"/>
              <a:t>Bilingual programs for </a:t>
            </a:r>
            <a:br>
              <a:rPr lang="en-US" sz="4000" b="1" dirty="0" smtClean="0"/>
            </a:br>
            <a:r>
              <a:rPr lang="en-US" sz="4000" b="1" dirty="0" smtClean="0"/>
              <a:t>limited English proficient students</a:t>
            </a:r>
            <a:endParaRPr lang="en-US" sz="4000" b="1" dirty="0"/>
          </a:p>
        </p:txBody>
      </p:sp>
      <p:sp>
        <p:nvSpPr>
          <p:cNvPr id="5123" name="Content Placeholder 2"/>
          <p:cNvSpPr>
            <a:spLocks noGrp="1"/>
          </p:cNvSpPr>
          <p:nvPr>
            <p:ph idx="1"/>
          </p:nvPr>
        </p:nvSpPr>
        <p:spPr>
          <a:xfrm>
            <a:off x="304800" y="2286000"/>
            <a:ext cx="8229600" cy="4038600"/>
          </a:xfrm>
        </p:spPr>
        <p:txBody>
          <a:bodyPr/>
          <a:lstStyle/>
          <a:p>
            <a:pPr eaLnBrk="1" hangingPunct="1"/>
            <a:r>
              <a:rPr lang="en-US" dirty="0" smtClean="0"/>
              <a:t>(c) 1. An ESL curriculum that addresses the most current version of “WIDA English Language Proficiency Standards” incorporated herein by reference, as amended and supplemented, shall be developed and adopted by the district board of education to address the instructional needs of the LEP students.</a:t>
            </a:r>
          </a:p>
          <a:p>
            <a:pPr eaLnBrk="1" hangingPunct="1"/>
            <a:endParaRPr lang="en-US" dirty="0" smtClean="0"/>
          </a:p>
        </p:txBody>
      </p:sp>
      <p:pic>
        <p:nvPicPr>
          <p:cNvPr id="5"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graphicFrame>
        <p:nvGraphicFramePr>
          <p:cNvPr id="5" name="Table 4"/>
          <p:cNvGraphicFramePr>
            <a:graphicFrameLocks noGrp="1"/>
          </p:cNvGraphicFramePr>
          <p:nvPr/>
        </p:nvGraphicFramePr>
        <p:xfrm>
          <a:off x="457200" y="1295400"/>
          <a:ext cx="8229600" cy="5000035"/>
        </p:xfrm>
        <a:graphic>
          <a:graphicData uri="http://schemas.openxmlformats.org/drawingml/2006/table">
            <a:tbl>
              <a:tblPr/>
              <a:tblGrid>
                <a:gridCol w="8229600"/>
              </a:tblGrid>
              <a:tr h="590595">
                <a:tc>
                  <a:txBody>
                    <a:bodyPr/>
                    <a:lstStyle/>
                    <a:p>
                      <a:pPr marL="0" marR="0" algn="ctr">
                        <a:lnSpc>
                          <a:spcPct val="115000"/>
                        </a:lnSpc>
                        <a:spcBef>
                          <a:spcPts val="0"/>
                        </a:spcBef>
                        <a:spcAft>
                          <a:spcPts val="0"/>
                        </a:spcAft>
                      </a:pPr>
                      <a:r>
                        <a:rPr lang="en-US" sz="3200" b="1" dirty="0">
                          <a:solidFill>
                            <a:srgbClr val="FFFFFF"/>
                          </a:solidFill>
                          <a:latin typeface="Calibri"/>
                          <a:ea typeface="Times New Roman"/>
                          <a:cs typeface="Times New Roman"/>
                        </a:rPr>
                        <a:t>Evidence of Learning</a:t>
                      </a:r>
                      <a:endParaRPr lang="en-US" sz="3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3905205">
                <a:tc>
                  <a:txBody>
                    <a:bodyPr/>
                    <a:lstStyle/>
                    <a:p>
                      <a:pPr marL="0" marR="0">
                        <a:lnSpc>
                          <a:spcPct val="115000"/>
                        </a:lnSpc>
                        <a:spcBef>
                          <a:spcPts val="200"/>
                        </a:spcBef>
                        <a:spcAft>
                          <a:spcPts val="200"/>
                        </a:spcAft>
                      </a:pPr>
                      <a:r>
                        <a:rPr lang="en-US" sz="2400" b="1" dirty="0">
                          <a:latin typeface="Times New Roman"/>
                          <a:ea typeface="Times New Roman"/>
                          <a:cs typeface="Times New Roman"/>
                        </a:rPr>
                        <a:t>Summative Assessment: Photo Essay </a:t>
                      </a:r>
                      <a:endParaRPr lang="en-US" sz="2400" dirty="0">
                        <a:latin typeface="Times New Roman"/>
                        <a:ea typeface="Times New Roman"/>
                        <a:cs typeface="Times New Roman"/>
                      </a:endParaRPr>
                    </a:p>
                    <a:p>
                      <a:pPr marL="0" marR="0">
                        <a:lnSpc>
                          <a:spcPct val="115000"/>
                        </a:lnSpc>
                        <a:spcBef>
                          <a:spcPts val="200"/>
                        </a:spcBef>
                        <a:spcAft>
                          <a:spcPts val="200"/>
                        </a:spcAft>
                      </a:pPr>
                      <a:r>
                        <a:rPr lang="en-US" sz="2400" dirty="0">
                          <a:latin typeface="Times New Roman"/>
                          <a:ea typeface="Times New Roman"/>
                          <a:cs typeface="Times New Roman"/>
                        </a:rPr>
                        <a:t>A PowerPoint presentation photo essay comparing and contrasting the students’ immigrant experiences with a native English speaking peer’s immigrant experience, and emphasizing what they have learned as a result of this unit. </a:t>
                      </a:r>
                    </a:p>
                    <a:p>
                      <a:pPr marL="0" marR="0">
                        <a:lnSpc>
                          <a:spcPct val="115000"/>
                        </a:lnSpc>
                        <a:spcBef>
                          <a:spcPts val="200"/>
                        </a:spcBef>
                        <a:spcAft>
                          <a:spcPts val="200"/>
                        </a:spcAft>
                      </a:pPr>
                      <a:r>
                        <a:rPr lang="en-US" sz="2400" b="1" dirty="0">
                          <a:latin typeface="Times New Roman"/>
                          <a:ea typeface="Times New Roman"/>
                          <a:cs typeface="Times New Roman"/>
                        </a:rPr>
                        <a:t>Equipment needed: </a:t>
                      </a:r>
                      <a:r>
                        <a:rPr lang="en-US" sz="2400" dirty="0">
                          <a:latin typeface="Times New Roman"/>
                          <a:ea typeface="Times New Roman"/>
                          <a:cs typeface="Times New Roman"/>
                        </a:rPr>
                        <a:t>Student computers (with multi-media production tools such as Photo Story or PowerPoint and internet access), and digital cameras.</a:t>
                      </a:r>
                    </a:p>
                    <a:p>
                      <a:pPr marL="0" marR="0">
                        <a:lnSpc>
                          <a:spcPct val="115000"/>
                        </a:lnSpc>
                        <a:spcBef>
                          <a:spcPts val="200"/>
                        </a:spcBef>
                        <a:spcAft>
                          <a:spcPts val="200"/>
                        </a:spcAft>
                      </a:pPr>
                      <a:r>
                        <a:rPr lang="en-US" sz="2400" b="1" dirty="0">
                          <a:latin typeface="Times New Roman"/>
                          <a:ea typeface="Times New Roman"/>
                          <a:cs typeface="Times New Roman"/>
                        </a:rPr>
                        <a:t>Teacher Resources: </a:t>
                      </a:r>
                      <a:endParaRPr lang="en-US" sz="2400" dirty="0">
                        <a:latin typeface="Times New Roman"/>
                        <a:ea typeface="Times New Roman"/>
                        <a:cs typeface="Times New Roman"/>
                      </a:endParaRPr>
                    </a:p>
                    <a:p>
                      <a:pPr marL="0" marR="0">
                        <a:lnSpc>
                          <a:spcPct val="115000"/>
                        </a:lnSpc>
                        <a:spcBef>
                          <a:spcPts val="200"/>
                        </a:spcBef>
                        <a:spcAft>
                          <a:spcPts val="200"/>
                        </a:spcAft>
                      </a:pPr>
                      <a:r>
                        <a:rPr lang="en-US" sz="2400" dirty="0">
                          <a:latin typeface="Times New Roman"/>
                          <a:ea typeface="Times New Roman"/>
                          <a:cs typeface="Times New Roman"/>
                        </a:rPr>
                        <a:t>Rubric to grade Photo Essay – summative assessment </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B9"/>
                    </a:solidFill>
                  </a:tcPr>
                </a:tc>
              </a:tr>
            </a:tbl>
          </a:graphicData>
        </a:graphic>
      </p:graphicFrame>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Unit and Lesson Language Objectives Grade Level Cluster 9-12</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983163"/>
          </a:xfrm>
        </p:spPr>
        <p:txBody>
          <a:bodyPr/>
          <a:lstStyle/>
          <a:p>
            <a:pPr>
              <a:buNone/>
            </a:pPr>
            <a:r>
              <a:rPr lang="en-US" sz="2400" b="1" dirty="0" smtClean="0">
                <a:latin typeface="Times New Roman" pitchFamily="18" charset="0"/>
                <a:cs typeface="Times New Roman" pitchFamily="18" charset="0"/>
              </a:rPr>
              <a:t>Unit Learning Target</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Students will</a:t>
            </a:r>
            <a:r>
              <a:rPr lang="en-US" sz="2400" i="1"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compare and contrast </a:t>
            </a:r>
            <a:r>
              <a:rPr lang="en-US" sz="2400" i="1" dirty="0" smtClean="0">
                <a:latin typeface="Times New Roman" pitchFamily="18" charset="0"/>
                <a:cs typeface="Times New Roman" pitchFamily="18" charset="0"/>
              </a:rPr>
              <a:t>orally and in writing </a:t>
            </a:r>
            <a:r>
              <a:rPr lang="en-US" sz="2400" dirty="0" smtClean="0">
                <a:solidFill>
                  <a:srgbClr val="FF0000"/>
                </a:solidFill>
                <a:latin typeface="Times New Roman" pitchFamily="18" charset="0"/>
                <a:cs typeface="Times New Roman" pitchFamily="18" charset="0"/>
              </a:rPr>
              <a:t>their immigrant experience with others’ immigrant experiences </a:t>
            </a:r>
            <a:r>
              <a:rPr lang="en-US" sz="2400" i="1" dirty="0" smtClean="0">
                <a:latin typeface="Times New Roman" pitchFamily="18" charset="0"/>
                <a:cs typeface="Times New Roman" pitchFamily="18" charset="0"/>
              </a:rPr>
              <a:t>by</a:t>
            </a:r>
            <a:r>
              <a:rPr lang="en-US" sz="2400" i="1" dirty="0" smtClean="0">
                <a:solidFill>
                  <a:srgbClr val="FF0000"/>
                </a:solidFill>
                <a:latin typeface="Times New Roman" pitchFamily="18" charset="0"/>
                <a:cs typeface="Times New Roman" pitchFamily="18" charset="0"/>
              </a:rPr>
              <a:t> </a:t>
            </a:r>
            <a:r>
              <a:rPr lang="en-US" sz="2400" i="1" dirty="0" smtClean="0">
                <a:latin typeface="Times New Roman" pitchFamily="18" charset="0"/>
                <a:cs typeface="Times New Roman" pitchFamily="18" charset="0"/>
              </a:rPr>
              <a:t>creating a photo essay using narrative writing and graphics.</a:t>
            </a:r>
          </a:p>
          <a:p>
            <a:pPr>
              <a:buNone/>
            </a:pPr>
            <a:r>
              <a:rPr lang="en-US" sz="2400" b="1" dirty="0" smtClean="0"/>
              <a:t>Lesson targets</a:t>
            </a:r>
          </a:p>
          <a:p>
            <a:pPr lvl="0"/>
            <a:r>
              <a:rPr lang="en-US" sz="2000" dirty="0" smtClean="0">
                <a:latin typeface="Times New Roman" pitchFamily="18" charset="0"/>
                <a:cs typeface="Times New Roman" pitchFamily="18" charset="0"/>
              </a:rPr>
              <a:t>Define and create pictorial representations of vocabulary related to the American immigrant experience using a graphic organizer in cooperative groups.</a:t>
            </a:r>
          </a:p>
          <a:p>
            <a:r>
              <a:rPr lang="en-US" sz="2000" dirty="0" smtClean="0">
                <a:latin typeface="Times New Roman" pitchFamily="18" charset="0"/>
                <a:cs typeface="Times New Roman" pitchFamily="18" charset="0"/>
              </a:rPr>
              <a:t>Orally express the connection between their own personal immigration experiences to the information presented in the timeline using previously taught vocabulary.</a:t>
            </a:r>
          </a:p>
          <a:p>
            <a:r>
              <a:rPr lang="en-US" sz="2000" dirty="0" smtClean="0">
                <a:latin typeface="Times New Roman" pitchFamily="18" charset="0"/>
                <a:cs typeface="Times New Roman" pitchFamily="18" charset="0"/>
              </a:rPr>
              <a:t>Describe orally and in writing how their lives have changed since their arrival in the U.S.A. using a graphic organizer, previously taught vocabulary and sentence structures, and with L1 support. </a:t>
            </a:r>
          </a:p>
          <a:p>
            <a:pPr lvl="0"/>
            <a:endParaRPr lang="en-US" sz="2400" dirty="0" smtClean="0">
              <a:latin typeface="Times New Roman" pitchFamily="18" charset="0"/>
              <a:cs typeface="Times New Roman" pitchFamily="18" charset="0"/>
            </a:endParaRPr>
          </a:p>
          <a:p>
            <a:pPr>
              <a:buNone/>
            </a:pPr>
            <a:endParaRPr lang="en-US" sz="2400" i="1" dirty="0" smtClean="0">
              <a:latin typeface="Times New Roman" pitchFamily="18" charset="0"/>
              <a:cs typeface="Times New Roman" pitchFamily="18" charset="0"/>
            </a:endParaRPr>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lstStyle/>
          <a:p>
            <a:r>
              <a:rPr lang="en-US" dirty="0" smtClean="0"/>
              <a:t>Grade level Cluster 9-12</a:t>
            </a:r>
            <a:endParaRPr lang="en-US" dirty="0"/>
          </a:p>
        </p:txBody>
      </p:sp>
      <p:graphicFrame>
        <p:nvGraphicFramePr>
          <p:cNvPr id="4" name="Content Placeholder 3"/>
          <p:cNvGraphicFramePr>
            <a:graphicFrameLocks noGrp="1"/>
          </p:cNvGraphicFramePr>
          <p:nvPr>
            <p:ph idx="1"/>
          </p:nvPr>
        </p:nvGraphicFramePr>
        <p:xfrm>
          <a:off x="304800" y="762000"/>
          <a:ext cx="8610600" cy="6132561"/>
        </p:xfrm>
        <a:graphic>
          <a:graphicData uri="http://schemas.openxmlformats.org/drawingml/2006/table">
            <a:tbl>
              <a:tblPr/>
              <a:tblGrid>
                <a:gridCol w="2293661"/>
                <a:gridCol w="4469516"/>
                <a:gridCol w="1847423"/>
              </a:tblGrid>
              <a:tr h="224521">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Goals/Objectives</a:t>
                      </a:r>
                      <a:endParaRPr lang="en-US" sz="1400" dirty="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Learning Activities/Instructional Strategies</a:t>
                      </a:r>
                      <a:endParaRPr lang="en-US" sz="1400" dirty="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a:solidFill>
                            <a:srgbClr val="FFFFFF"/>
                          </a:solidFill>
                          <a:latin typeface="Calibri"/>
                          <a:ea typeface="Times New Roman"/>
                          <a:cs typeface="Times New Roman"/>
                        </a:rPr>
                        <a:t>Assessment Tasks</a:t>
                      </a:r>
                      <a:endParaRPr lang="en-US" sz="140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5907039">
                <a:tc>
                  <a:txBody>
                    <a:bodyPr/>
                    <a:lstStyle/>
                    <a:p>
                      <a:pPr marL="0" marR="0" algn="l">
                        <a:spcBef>
                          <a:spcPts val="0"/>
                        </a:spcBef>
                        <a:spcAft>
                          <a:spcPts val="0"/>
                        </a:spcAft>
                        <a:tabLst>
                          <a:tab pos="171450" algn="l"/>
                        </a:tabLst>
                      </a:pPr>
                      <a:r>
                        <a:rPr lang="en-US" sz="1600" dirty="0" smtClean="0">
                          <a:latin typeface="Times New Roman"/>
                          <a:ea typeface="Times New Roman"/>
                          <a:cs typeface="Times New Roman"/>
                        </a:rPr>
                        <a:t>Students will:</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i="1" dirty="0">
                          <a:latin typeface="Times New Roman"/>
                          <a:ea typeface="Times New Roman"/>
                          <a:cs typeface="Times New Roman"/>
                        </a:rPr>
                        <a:t>Speaking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latin typeface="Times New Roman"/>
                          <a:ea typeface="Times New Roman"/>
                          <a:cs typeface="Times New Roman"/>
                        </a:rPr>
                        <a:t>Orally answer teacher questions and share responses about the description of the American people in pairs and as a whole class with L1 support (bilingual dictionaries, electronic translators, and clarification in their first language when possible).</a:t>
                      </a:r>
                    </a:p>
                    <a:p>
                      <a:pPr marL="0" marR="0" algn="l">
                        <a:spcBef>
                          <a:spcPts val="0"/>
                        </a:spcBef>
                        <a:spcAft>
                          <a:spcPts val="0"/>
                        </a:spcAft>
                        <a:tabLst>
                          <a:tab pos="171450" algn="l"/>
                        </a:tabLst>
                      </a:pPr>
                      <a:r>
                        <a:rPr lang="en-US" sz="1600" i="1" dirty="0">
                          <a:latin typeface="Times New Roman"/>
                          <a:ea typeface="Times New Roman"/>
                          <a:cs typeface="Times New Roman"/>
                        </a:rPr>
                        <a:t>Speaking &amp; Writing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latin typeface="Times New Roman"/>
                          <a:ea typeface="Times New Roman"/>
                          <a:cs typeface="Times New Roman"/>
                        </a:rPr>
                        <a:t>Define and create pictorial representations of vocabulary related to the American immigrant experience using a graphic organizer in cooperative groups.</a:t>
                      </a: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lgn="l">
                        <a:spcBef>
                          <a:spcPts val="0"/>
                        </a:spcBef>
                        <a:spcAft>
                          <a:spcPts val="0"/>
                        </a:spcAft>
                      </a:pPr>
                      <a:r>
                        <a:rPr lang="en-US" sz="1600" b="1" i="1" u="sng" dirty="0">
                          <a:latin typeface="Times New Roman"/>
                          <a:ea typeface="Times New Roman"/>
                          <a:cs typeface="Times New Roman"/>
                        </a:rPr>
                        <a:t>Key Vocabulary:</a:t>
                      </a:r>
                      <a:r>
                        <a:rPr lang="en-US" sz="1600" dirty="0">
                          <a:latin typeface="Times New Roman"/>
                          <a:ea typeface="Times New Roman"/>
                          <a:cs typeface="Times New Roman"/>
                        </a:rPr>
                        <a:t> immigration, experience, immigrant, foundation, diversity, influence, cultures</a:t>
                      </a:r>
                    </a:p>
                    <a:p>
                      <a:pPr marL="0" marR="0" algn="l">
                        <a:spcBef>
                          <a:spcPts val="0"/>
                        </a:spcBef>
                        <a:spcAft>
                          <a:spcPts val="0"/>
                        </a:spcAft>
                      </a:pPr>
                      <a:r>
                        <a:rPr lang="en-US" sz="1600" b="1" i="1" u="sng" dirty="0">
                          <a:latin typeface="Times New Roman"/>
                          <a:ea typeface="Times New Roman"/>
                          <a:cs typeface="Times New Roman"/>
                        </a:rPr>
                        <a:t>Key Language Structure/Form</a:t>
                      </a:r>
                      <a:r>
                        <a:rPr lang="en-US" sz="1600" dirty="0">
                          <a:latin typeface="Times New Roman"/>
                          <a:ea typeface="Times New Roman"/>
                          <a:cs typeface="Times New Roman"/>
                        </a:rPr>
                        <a:t>: (use in Four Corner Vocabulary Activity) prefix, suffix, compound word, cognate, synonym, antonym</a:t>
                      </a:r>
                    </a:p>
                    <a:p>
                      <a:pPr marL="0" marR="0" algn="l">
                        <a:spcBef>
                          <a:spcPts val="200"/>
                        </a:spcBef>
                        <a:spcAft>
                          <a:spcPts val="200"/>
                        </a:spcAft>
                      </a:pPr>
                      <a:r>
                        <a:rPr lang="en-US" sz="1600" b="1" dirty="0">
                          <a:latin typeface="Times New Roman"/>
                          <a:ea typeface="Times New Roman"/>
                          <a:cs typeface="Times New Roman"/>
                        </a:rPr>
                        <a:t>Warm-up </a:t>
                      </a:r>
                      <a:endParaRPr lang="en-US" sz="1600" dirty="0">
                        <a:latin typeface="Times New Roman"/>
                        <a:ea typeface="Times New Roman"/>
                        <a:cs typeface="Times New Roman"/>
                      </a:endParaRPr>
                    </a:p>
                    <a:p>
                      <a:pPr marL="0" marR="0" algn="l">
                        <a:spcBef>
                          <a:spcPts val="200"/>
                        </a:spcBef>
                        <a:spcAft>
                          <a:spcPts val="200"/>
                        </a:spcAft>
                      </a:pPr>
                      <a:r>
                        <a:rPr lang="en-US" sz="1600" dirty="0">
                          <a:latin typeface="Times New Roman"/>
                          <a:ea typeface="Times New Roman"/>
                          <a:cs typeface="Times New Roman"/>
                        </a:rPr>
                        <a:t>Students: Respond to question: How can you describe the American people? </a:t>
                      </a:r>
                    </a:p>
                    <a:p>
                      <a:pPr marL="0" marR="0" algn="l">
                        <a:spcBef>
                          <a:spcPts val="200"/>
                        </a:spcBef>
                        <a:spcAft>
                          <a:spcPts val="200"/>
                        </a:spcAft>
                      </a:pPr>
                      <a:r>
                        <a:rPr lang="en-US" sz="1600" b="1" dirty="0">
                          <a:latin typeface="Times New Roman"/>
                          <a:ea typeface="Times New Roman"/>
                          <a:cs typeface="Times New Roman"/>
                        </a:rPr>
                        <a:t>Lesson Sequence</a:t>
                      </a:r>
                      <a:endParaRPr lang="en-US" sz="1600" dirty="0">
                        <a:latin typeface="Times New Roman"/>
                        <a:ea typeface="Times New Roman"/>
                        <a:cs typeface="Times New Roman"/>
                      </a:endParaRP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Teacher: Project warm-up question on slide 2 of the PowerPoint presentation. Instruct students to reflect on the question, share their reflections with a partner, and then with the class as a whole (think-pair-share).</a:t>
                      </a: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Teacher: Ask students the following question: Why did you describe the American people in this way? The teacher will use the key vocabulary in this discussion</a:t>
                      </a: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Students: Jigsaw activity: Divide the students into groups of two or three students, and assign each of the groups two or three vocabulary words. </a:t>
                      </a:r>
                      <a:endParaRPr lang="en-US" sz="1600" dirty="0" smtClean="0">
                        <a:latin typeface="Times New Roman"/>
                        <a:ea typeface="Times New Roman"/>
                        <a:cs typeface="Times New Roman"/>
                      </a:endParaRPr>
                    </a:p>
                    <a:p>
                      <a:pPr marL="342900" marR="0" lvl="0" indent="-342900" algn="l">
                        <a:spcBef>
                          <a:spcPts val="200"/>
                        </a:spcBef>
                        <a:spcAft>
                          <a:spcPts val="200"/>
                        </a:spcAft>
                        <a:buFont typeface="+mj-lt"/>
                        <a:buNone/>
                      </a:pPr>
                      <a:endParaRPr lang="en-US" sz="1400" dirty="0" smtClean="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lgn="ctr">
                        <a:spcBef>
                          <a:spcPts val="200"/>
                        </a:spcBef>
                        <a:spcAft>
                          <a:spcPts val="200"/>
                        </a:spcAft>
                      </a:pPr>
                      <a:r>
                        <a:rPr lang="en-US" sz="1600" b="1" u="sng" dirty="0">
                          <a:latin typeface="Cambria"/>
                          <a:ea typeface="Times New Roman"/>
                          <a:cs typeface="Times New Roman"/>
                        </a:rPr>
                        <a:t>Formative</a:t>
                      </a:r>
                      <a:endParaRPr lang="en-US" sz="1600" dirty="0">
                        <a:latin typeface="Times New Roman"/>
                        <a:ea typeface="Times New Roman"/>
                        <a:cs typeface="Times New Roman"/>
                      </a:endParaRP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Warm-up and closure responses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Four Corner Vocabulary graphic organizer in cooperative groups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Jigsaw activity: presenting  completed graphic organizers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Homework</a:t>
                      </a: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Grade Level Cluster 9-12 Lesson 1</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lstStyle/>
          <a:p>
            <a:pPr marL="0">
              <a:lnSpc>
                <a:spcPct val="115000"/>
              </a:lnSpc>
              <a:spcBef>
                <a:spcPts val="200"/>
              </a:spcBef>
              <a:spcAft>
                <a:spcPts val="200"/>
              </a:spcAft>
              <a:buNone/>
            </a:pPr>
            <a:r>
              <a:rPr lang="en-US" sz="1600" b="1" dirty="0" smtClean="0">
                <a:latin typeface="Times New Roman" pitchFamily="18" charset="0"/>
                <a:ea typeface="Times New Roman"/>
                <a:cs typeface="Times New Roman" pitchFamily="18" charset="0"/>
              </a:rPr>
              <a:t>Closure </a:t>
            </a:r>
            <a:r>
              <a:rPr lang="en-US" sz="1600" dirty="0" smtClean="0">
                <a:latin typeface="Times New Roman" pitchFamily="18" charset="0"/>
                <a:ea typeface="Times New Roman"/>
                <a:cs typeface="Times New Roman" pitchFamily="18" charset="0"/>
              </a:rPr>
              <a:t> </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Students: Students will use the newly learned vocabulary to add to their reflections from the  </a:t>
            </a:r>
          </a:p>
          <a:p>
            <a:pPr marL="0">
              <a:lnSpc>
                <a:spcPct val="115000"/>
              </a:lnSpc>
              <a:spcBef>
                <a:spcPts val="200"/>
              </a:spcBef>
              <a:spcAft>
                <a:spcPts val="200"/>
              </a:spcAft>
              <a:buNone/>
            </a:pPr>
            <a:r>
              <a:rPr lang="en-US" sz="1600" dirty="0" smtClean="0">
                <a:latin typeface="Times New Roman" pitchFamily="18" charset="0"/>
                <a:ea typeface="Times New Roman"/>
                <a:cs typeface="Times New Roman" pitchFamily="18" charset="0"/>
              </a:rPr>
              <a:t>        beginning of class. </a:t>
            </a:r>
          </a:p>
          <a:p>
            <a:pPr marL="0">
              <a:lnSpc>
                <a:spcPct val="115000"/>
              </a:lnSpc>
              <a:spcBef>
                <a:spcPts val="200"/>
              </a:spcBef>
              <a:spcAft>
                <a:spcPts val="200"/>
              </a:spcAft>
              <a:buNone/>
            </a:pPr>
            <a:r>
              <a:rPr lang="en-US" sz="1600" b="1" dirty="0" smtClean="0">
                <a:latin typeface="Times New Roman" pitchFamily="18" charset="0"/>
                <a:ea typeface="Times New Roman"/>
                <a:cs typeface="Times New Roman" pitchFamily="18" charset="0"/>
              </a:rPr>
              <a:t>Expansion/Extension/Homework</a:t>
            </a:r>
            <a:endParaRPr lang="en-US" sz="1600" dirty="0" smtClean="0">
              <a:latin typeface="Times New Roman" pitchFamily="18" charset="0"/>
              <a:ea typeface="Times New Roman"/>
              <a:cs typeface="Times New Roman" pitchFamily="18" charset="0"/>
            </a:endParaRP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Students: Ask the people you live with the following questions, and record their answers, in </a:t>
            </a:r>
          </a:p>
          <a:p>
            <a:pPr marL="0">
              <a:lnSpc>
                <a:spcPct val="115000"/>
              </a:lnSpc>
              <a:spcBef>
                <a:spcPts val="200"/>
              </a:spcBef>
              <a:spcAft>
                <a:spcPts val="200"/>
              </a:spcAft>
              <a:buNone/>
            </a:pPr>
            <a:r>
              <a:rPr lang="en-US" sz="1600" dirty="0" smtClean="0">
                <a:latin typeface="Times New Roman" pitchFamily="18" charset="0"/>
                <a:ea typeface="Times New Roman"/>
                <a:cs typeface="Times New Roman" pitchFamily="18" charset="0"/>
              </a:rPr>
              <a:t>        English, or in your first language: </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How do you describe the American people?</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Why do you describe them this way? </a:t>
            </a:r>
          </a:p>
          <a:p>
            <a:pPr marL="0">
              <a:lnSpc>
                <a:spcPct val="115000"/>
              </a:lnSpc>
              <a:spcBef>
                <a:spcPts val="200"/>
              </a:spcBef>
              <a:spcAft>
                <a:spcPts val="200"/>
              </a:spcAft>
            </a:pPr>
            <a:endParaRPr lang="en-US" sz="1400" dirty="0">
              <a:latin typeface="Times New Roman"/>
              <a:ea typeface="Times New Roman"/>
              <a:cs typeface="Times New Roman"/>
            </a:endParaRPr>
          </a:p>
        </p:txBody>
      </p:sp>
      <p:graphicFrame>
        <p:nvGraphicFramePr>
          <p:cNvPr id="4" name="Table 3"/>
          <p:cNvGraphicFramePr>
            <a:graphicFrameLocks noGrp="1"/>
          </p:cNvGraphicFramePr>
          <p:nvPr/>
        </p:nvGraphicFramePr>
        <p:xfrm>
          <a:off x="533400" y="3886200"/>
          <a:ext cx="8077200" cy="2518900"/>
        </p:xfrm>
        <a:graphic>
          <a:graphicData uri="http://schemas.openxmlformats.org/drawingml/2006/table">
            <a:tbl>
              <a:tblPr/>
              <a:tblGrid>
                <a:gridCol w="8077200"/>
              </a:tblGrid>
              <a:tr h="1367300">
                <a:tc>
                  <a:txBody>
                    <a:bodyPr/>
                    <a:lstStyle/>
                    <a:p>
                      <a:pPr marL="0" marR="0" algn="l">
                        <a:spcBef>
                          <a:spcPts val="200"/>
                        </a:spcBef>
                        <a:spcAft>
                          <a:spcPts val="200"/>
                        </a:spcAft>
                      </a:pPr>
                      <a:r>
                        <a:rPr lang="en-US" sz="1600" b="1" dirty="0">
                          <a:latin typeface="Times New Roman"/>
                          <a:ea typeface="Times New Roman"/>
                          <a:cs typeface="Times New Roman"/>
                        </a:rPr>
                        <a:t>Differentiation</a:t>
                      </a:r>
                      <a:endParaRPr lang="en-US" sz="1600" dirty="0">
                        <a:latin typeface="Times New Roman"/>
                        <a:ea typeface="Times New Roman"/>
                        <a:cs typeface="Times New Roman"/>
                      </a:endParaRPr>
                    </a:p>
                    <a:p>
                      <a:pPr marL="0" marR="0" algn="l">
                        <a:spcBef>
                          <a:spcPts val="200"/>
                        </a:spcBef>
                        <a:spcAft>
                          <a:spcPts val="200"/>
                        </a:spcAft>
                      </a:pPr>
                      <a:r>
                        <a:rPr lang="en-US" sz="1600" dirty="0">
                          <a:latin typeface="Times New Roman"/>
                          <a:ea typeface="Times New Roman"/>
                          <a:cs typeface="Times New Roman"/>
                        </a:rPr>
                        <a:t>Lesson Sequence, Activities 1, 5, and 6: Use flexible grouping; deliberately pair students heterogeneously by proficiency level.</a:t>
                      </a:r>
                    </a:p>
                    <a:p>
                      <a:pPr marL="0" marR="0" algn="l">
                        <a:spcBef>
                          <a:spcPts val="200"/>
                        </a:spcBef>
                        <a:spcAft>
                          <a:spcPts val="200"/>
                        </a:spcAft>
                      </a:pPr>
                      <a:r>
                        <a:rPr lang="en-US" sz="1600" b="1" dirty="0">
                          <a:latin typeface="Times New Roman"/>
                          <a:ea typeface="Times New Roman"/>
                          <a:cs typeface="Times New Roman"/>
                        </a:rPr>
                        <a:t>ELP Level 2</a:t>
                      </a:r>
                      <a:r>
                        <a:rPr lang="en-US" sz="1600" dirty="0">
                          <a:latin typeface="Times New Roman"/>
                          <a:ea typeface="Times New Roman"/>
                          <a:cs typeface="Times New Roman"/>
                        </a:rPr>
                        <a:t>: </a:t>
                      </a:r>
                      <a:r>
                        <a:rPr lang="en-US" sz="1600" dirty="0">
                          <a:latin typeface="Times New Roman"/>
                          <a:ea typeface="Calibri"/>
                          <a:cs typeface="Times New Roman"/>
                        </a:rPr>
                        <a:t>Define vocabulary concepts from illustrations and word/ phrase banks.</a:t>
                      </a:r>
                      <a:endParaRPr lang="en-US" sz="1600" dirty="0">
                        <a:latin typeface="Times New Roman"/>
                        <a:ea typeface="Times New Roman"/>
                        <a:cs typeface="Times New Roman"/>
                      </a:endParaRPr>
                    </a:p>
                    <a:p>
                      <a:pPr marL="0" marR="0" algn="l">
                        <a:spcBef>
                          <a:spcPts val="200"/>
                        </a:spcBef>
                        <a:spcAft>
                          <a:spcPts val="200"/>
                        </a:spcAft>
                      </a:pPr>
                      <a:r>
                        <a:rPr lang="en-US" sz="1600" b="1" dirty="0">
                          <a:latin typeface="Times New Roman"/>
                          <a:ea typeface="Times New Roman"/>
                          <a:cs typeface="Times New Roman"/>
                        </a:rPr>
                        <a:t>ELP Level 3: </a:t>
                      </a:r>
                      <a:r>
                        <a:rPr lang="en-US" sz="1600" dirty="0">
                          <a:latin typeface="Times New Roman"/>
                          <a:ea typeface="Times New Roman"/>
                          <a:cs typeface="Times New Roman"/>
                        </a:rPr>
                        <a:t>Give examples of vocabulary concepts from illustrations and word/phrase banks.</a:t>
                      </a:r>
                      <a:r>
                        <a:rPr lang="en-US" sz="1600" b="1" dirty="0">
                          <a:latin typeface="Times New Roman"/>
                          <a:ea typeface="Times New Roman"/>
                          <a:cs typeface="Times New Roman"/>
                        </a:rPr>
                        <a:t> </a:t>
                      </a:r>
                      <a:endParaRPr lang="en-US" sz="1600" dirty="0">
                        <a:latin typeface="Times New Roman"/>
                        <a:ea typeface="Times New Roman"/>
                        <a:cs typeface="Times New Roman"/>
                      </a:endParaRPr>
                    </a:p>
                  </a:txBody>
                  <a:tcPr marL="68260" marR="68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147300">
                <a:tc>
                  <a:txBody>
                    <a:bodyPr/>
                    <a:lstStyle/>
                    <a:p>
                      <a:pPr marL="0" marR="0" algn="l">
                        <a:spcBef>
                          <a:spcPts val="200"/>
                        </a:spcBef>
                        <a:spcAft>
                          <a:spcPts val="200"/>
                        </a:spcAft>
                      </a:pPr>
                      <a:r>
                        <a:rPr lang="en-US" sz="1600" b="1" dirty="0">
                          <a:latin typeface="Times New Roman"/>
                          <a:ea typeface="Times New Roman"/>
                          <a:cs typeface="Times New Roman"/>
                        </a:rPr>
                        <a:t>Resources Provided</a:t>
                      </a:r>
                      <a:endParaRPr lang="en-US" sz="1600" dirty="0">
                        <a:latin typeface="Times New Roman"/>
                        <a:ea typeface="Times New Roman"/>
                        <a:cs typeface="Times New Roman"/>
                      </a:endParaRP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PowerPoint presentation: Introduction to the American Immigrant Experience</a:t>
                      </a: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Graphic organizer: Vocabulary</a:t>
                      </a: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Key vocabulary list</a:t>
                      </a:r>
                    </a:p>
                  </a:txBody>
                  <a:tcPr marL="68260" marR="68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pic>
        <p:nvPicPr>
          <p:cNvPr id="5"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295400"/>
          <a:ext cx="8153399" cy="5019040"/>
        </p:xfrm>
        <a:graphic>
          <a:graphicData uri="http://schemas.openxmlformats.org/drawingml/2006/table">
            <a:tbl>
              <a:tblPr/>
              <a:tblGrid>
                <a:gridCol w="8153399"/>
              </a:tblGrid>
              <a:tr h="114658">
                <a:tc>
                  <a:txBody>
                    <a:bodyPr/>
                    <a:lstStyle/>
                    <a:p>
                      <a:pPr marL="0" marR="0" algn="ctr">
                        <a:spcBef>
                          <a:spcPts val="200"/>
                        </a:spcBef>
                        <a:spcAft>
                          <a:spcPts val="200"/>
                        </a:spcAft>
                      </a:pPr>
                      <a:r>
                        <a:rPr lang="en-US" sz="1200" b="1" dirty="0">
                          <a:solidFill>
                            <a:srgbClr val="FFFFFF"/>
                          </a:solidFill>
                          <a:latin typeface="Calibri"/>
                          <a:ea typeface="Times New Roman"/>
                          <a:cs typeface="Times New Roman"/>
                        </a:rPr>
                        <a:t>Unit Overview</a:t>
                      </a:r>
                      <a:endParaRPr lang="en-US" sz="1200" dirty="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3399"/>
                    </a:solidFill>
                  </a:tcPr>
                </a:tc>
              </a:tr>
              <a:tr h="85994">
                <a:tc>
                  <a:txBody>
                    <a:bodyPr/>
                    <a:lstStyle/>
                    <a:p>
                      <a:pPr marL="0" marR="0">
                        <a:spcBef>
                          <a:spcPts val="200"/>
                        </a:spcBef>
                        <a:spcAft>
                          <a:spcPts val="200"/>
                        </a:spcAft>
                      </a:pPr>
                      <a:r>
                        <a:rPr lang="en-US" sz="1600" b="1">
                          <a:latin typeface="Calibri"/>
                          <a:ea typeface="Times New Roman"/>
                          <a:cs typeface="Times New Roman"/>
                        </a:rPr>
                        <a:t>Program Design:</a:t>
                      </a:r>
                      <a:r>
                        <a:rPr lang="en-US" sz="1600">
                          <a:latin typeface="Calibri"/>
                          <a:ea typeface="Times New Roman"/>
                          <a:cs typeface="Times New Roman"/>
                        </a:rPr>
                        <a:t> Grade level -  90 minutes per day</a:t>
                      </a:r>
                      <a:endParaRPr lang="en-US" sz="160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85994">
                <a:tc>
                  <a:txBody>
                    <a:bodyPr/>
                    <a:lstStyle/>
                    <a:p>
                      <a:pPr marL="0" marR="0">
                        <a:spcBef>
                          <a:spcPts val="200"/>
                        </a:spcBef>
                        <a:spcAft>
                          <a:spcPts val="200"/>
                        </a:spcAft>
                      </a:pPr>
                      <a:r>
                        <a:rPr lang="en-US" sz="1600" b="1">
                          <a:latin typeface="Calibri"/>
                          <a:ea typeface="Times New Roman"/>
                          <a:cs typeface="Times New Roman"/>
                        </a:rPr>
                        <a:t>Content Area: </a:t>
                      </a:r>
                      <a:r>
                        <a:rPr lang="en-US" sz="1600">
                          <a:latin typeface="Calibri"/>
                          <a:ea typeface="Times New Roman"/>
                          <a:cs typeface="Times New Roman"/>
                        </a:rPr>
                        <a:t>ESL     </a:t>
                      </a:r>
                      <a:endParaRPr lang="en-US" sz="160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85994">
                <a:tc>
                  <a:txBody>
                    <a:bodyPr/>
                    <a:lstStyle/>
                    <a:p>
                      <a:pPr marL="0" marR="0">
                        <a:spcBef>
                          <a:spcPts val="200"/>
                        </a:spcBef>
                        <a:spcAft>
                          <a:spcPts val="200"/>
                        </a:spcAft>
                      </a:pPr>
                      <a:r>
                        <a:rPr lang="en-US" sz="1600" b="1">
                          <a:latin typeface="Calibri"/>
                          <a:ea typeface="Times New Roman"/>
                          <a:cs typeface="Times New Roman"/>
                        </a:rPr>
                        <a:t>Unit Title:</a:t>
                      </a:r>
                      <a:r>
                        <a:rPr lang="en-US" sz="1600">
                          <a:latin typeface="Calibri"/>
                          <a:ea typeface="Times New Roman"/>
                          <a:cs typeface="Times New Roman"/>
                        </a:rPr>
                        <a:t> Holocaust Unit: “The Impact of World Conflict on Human Interaction”</a:t>
                      </a:r>
                      <a:endParaRPr lang="en-US" sz="160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03837">
                <a:tc>
                  <a:txBody>
                    <a:bodyPr/>
                    <a:lstStyle/>
                    <a:p>
                      <a:pPr marL="0" marR="0">
                        <a:spcBef>
                          <a:spcPts val="200"/>
                        </a:spcBef>
                        <a:spcAft>
                          <a:spcPts val="200"/>
                        </a:spcAft>
                      </a:pPr>
                      <a:r>
                        <a:rPr lang="en-US" sz="1600" b="1" dirty="0">
                          <a:latin typeface="Calibri"/>
                          <a:ea typeface="Times New Roman"/>
                          <a:cs typeface="Times New Roman"/>
                        </a:rPr>
                        <a:t>Target Grade &amp; Proficiency Levels: </a:t>
                      </a:r>
                      <a:r>
                        <a:rPr lang="en-US" sz="1600" dirty="0">
                          <a:latin typeface="Calibri"/>
                          <a:ea typeface="Times New Roman"/>
                          <a:cs typeface="Times New Roman"/>
                        </a:rPr>
                        <a:t>Grade 8, English Proficiency Levels 1-5</a:t>
                      </a:r>
                      <a:endParaRPr lang="en-US" sz="1600" dirty="0">
                        <a:latin typeface="Times New Roman"/>
                        <a:ea typeface="Times New Roman"/>
                        <a:cs typeface="Times New Roman"/>
                      </a:endParaRPr>
                    </a:p>
                    <a:p>
                      <a:pPr marL="0" marR="0">
                        <a:spcBef>
                          <a:spcPts val="200"/>
                        </a:spcBef>
                        <a:spcAft>
                          <a:spcPts val="200"/>
                        </a:spcAft>
                      </a:pPr>
                      <a:r>
                        <a:rPr lang="en-US" sz="1600" dirty="0">
                          <a:latin typeface="Calibri"/>
                          <a:ea typeface="Times New Roman"/>
                          <a:cs typeface="Times New Roman"/>
                        </a:rPr>
                        <a:t>(For an understanding of these levels of English Language Proficiency, see the </a:t>
                      </a:r>
                      <a:r>
                        <a:rPr lang="en-US" sz="1600" u="sng" dirty="0">
                          <a:solidFill>
                            <a:srgbClr val="0000FF"/>
                          </a:solidFill>
                          <a:latin typeface="Calibri"/>
                          <a:ea typeface="Times New Roman"/>
                          <a:cs typeface="Times New Roman"/>
                          <a:hlinkClick r:id="rId3"/>
                        </a:rPr>
                        <a:t>WIDA Standards</a:t>
                      </a:r>
                      <a:r>
                        <a:rPr lang="en-US" sz="1600" dirty="0">
                          <a:latin typeface="Calibri"/>
                          <a:ea typeface="Times New Roman"/>
                          <a:cs typeface="Times New Roman"/>
                        </a:rPr>
                        <a:t> </a:t>
                      </a:r>
                      <a:endParaRPr lang="en-US" sz="1600" dirty="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487523">
                <a:tc>
                  <a:txBody>
                    <a:bodyPr/>
                    <a:lstStyle/>
                    <a:p>
                      <a:pPr marL="0" marR="0">
                        <a:spcBef>
                          <a:spcPts val="200"/>
                        </a:spcBef>
                        <a:spcAft>
                          <a:spcPts val="200"/>
                        </a:spcAft>
                      </a:pPr>
                      <a:r>
                        <a:rPr lang="en-US" sz="1600" b="1" dirty="0">
                          <a:latin typeface="Calibri"/>
                          <a:ea typeface="Times New Roman"/>
                          <a:cs typeface="Times New Roman"/>
                        </a:rPr>
                        <a:t>Unit Summary </a:t>
                      </a:r>
                      <a:endParaRPr lang="en-US" sz="1600" dirty="0">
                        <a:latin typeface="Times New Roman"/>
                        <a:ea typeface="Times New Roman"/>
                        <a:cs typeface="Times New Roman"/>
                      </a:endParaRPr>
                    </a:p>
                    <a:p>
                      <a:pPr marL="0" marR="0">
                        <a:spcBef>
                          <a:spcPts val="200"/>
                        </a:spcBef>
                        <a:spcAft>
                          <a:spcPts val="200"/>
                        </a:spcAft>
                      </a:pPr>
                      <a:r>
                        <a:rPr lang="en-US" sz="1600" dirty="0">
                          <a:latin typeface="Calibri"/>
                          <a:ea typeface="Calibri"/>
                          <a:cs typeface="Times New Roman"/>
                        </a:rPr>
                        <a:t>During this unit, Holocaust Studies: “The Impact of World Conflict on Human Interaction”, students will explore, investigate, understand, extrapolate, and analyze historical events and their impact on natural resources, social interactions, emigration, and technology through the use of an authentic series of historical documents, graphs, historical and research websites, excerpts from sociological studies of historical events, authentic testimony, and </a:t>
                      </a:r>
                      <a:r>
                        <a:rPr lang="en-US" sz="1600" dirty="0" err="1">
                          <a:latin typeface="Calibri"/>
                          <a:ea typeface="Calibri"/>
                          <a:cs typeface="Times New Roman"/>
                        </a:rPr>
                        <a:t>realia</a:t>
                      </a:r>
                      <a:r>
                        <a:rPr lang="en-US" sz="1600" dirty="0">
                          <a:latin typeface="Calibri"/>
                          <a:ea typeface="Calibri"/>
                          <a:cs typeface="Times New Roman"/>
                        </a:rPr>
                        <a:t>. </a:t>
                      </a:r>
                      <a:endParaRPr lang="en-US" sz="1600" dirty="0">
                        <a:latin typeface="Times New Roman"/>
                        <a:ea typeface="Times New Roman"/>
                        <a:cs typeface="Times New Roman"/>
                      </a:endParaRPr>
                    </a:p>
                    <a:p>
                      <a:pPr marL="0" marR="0">
                        <a:spcBef>
                          <a:spcPts val="200"/>
                        </a:spcBef>
                        <a:spcAft>
                          <a:spcPts val="200"/>
                        </a:spcAft>
                      </a:pPr>
                      <a:r>
                        <a:rPr lang="en-US" sz="1600" b="1" dirty="0">
                          <a:latin typeface="Calibri"/>
                          <a:ea typeface="Times New Roman"/>
                          <a:cs typeface="Times New Roman"/>
                        </a:rPr>
                        <a:t>Unit Rationale:  </a:t>
                      </a:r>
                      <a:endParaRPr lang="en-US" sz="1600" dirty="0">
                        <a:latin typeface="Times New Roman"/>
                        <a:ea typeface="Times New Roman"/>
                        <a:cs typeface="Times New Roman"/>
                      </a:endParaRPr>
                    </a:p>
                    <a:p>
                      <a:pPr marL="0" marR="0">
                        <a:spcBef>
                          <a:spcPts val="200"/>
                        </a:spcBef>
                        <a:spcAft>
                          <a:spcPts val="200"/>
                        </a:spcAft>
                      </a:pPr>
                      <a:r>
                        <a:rPr lang="en-US" sz="1600" dirty="0">
                          <a:latin typeface="Calibri"/>
                          <a:ea typeface="Times New Roman"/>
                          <a:cs typeface="Times New Roman"/>
                        </a:rPr>
                        <a:t>Understanding, analyzing, synthesizing, and evaluating the events related to World War II and the Holocaust require that one is able to convey ideas effectively, using the English language.  Through this interdisciplinary unit of study, students will demonstrate their English language proficiency, including the application of vocabulary, linguistic complexity, usage, and language control, necessary for mastery of content and concepts related to the Holocaust.  The target language (form, function, complexity, control, and usage) supported through this unit is transferable across content areas, genres, cultural and societal experiences.</a:t>
                      </a:r>
                      <a:r>
                        <a:rPr lang="en-US" sz="1600" dirty="0">
                          <a:latin typeface="Calibri"/>
                          <a:ea typeface="Calibri"/>
                          <a:cs typeface="Times New Roman"/>
                        </a:rPr>
                        <a:t> </a:t>
                      </a:r>
                      <a:endParaRPr lang="en-US" sz="1600" dirty="0">
                        <a:latin typeface="Times New Roman"/>
                        <a:ea typeface="Times New Roman"/>
                        <a:cs typeface="Times New Roman"/>
                      </a:endParaRPr>
                    </a:p>
                  </a:txBody>
                  <a:tcPr marL="42997" marR="429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
        <p:nvSpPr>
          <p:cNvPr id="5" name="Title 1"/>
          <p:cNvSpPr txBox="1">
            <a:spLocks/>
          </p:cNvSpPr>
          <p:nvPr/>
        </p:nvSpPr>
        <p:spPr>
          <a:xfrm>
            <a:off x="381000" y="0"/>
            <a:ext cx="8229600" cy="1219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0055AA"/>
                </a:solidFill>
                <a:effectLst/>
                <a:uLnTx/>
                <a:uFillTx/>
                <a:latin typeface="Arial" pitchFamily="34" charset="0"/>
                <a:ea typeface="+mj-ea"/>
                <a:cs typeface="Arial" pitchFamily="34" charset="0"/>
              </a:rPr>
              <a:t>Grade Level Cluster 6-8</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pic>
        <p:nvPicPr>
          <p:cNvPr id="7" name="Picture 15" descr="wida_logo"/>
          <p:cNvPicPr>
            <a:picLocks noChangeAspect="1" noChangeArrowheads="1"/>
          </p:cNvPicPr>
          <p:nvPr/>
        </p:nvPicPr>
        <p:blipFill>
          <a:blip r:embed="rId4"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81000" y="3733800"/>
          <a:ext cx="8382000" cy="2514600"/>
        </p:xfrm>
        <a:graphic>
          <a:graphicData uri="http://schemas.openxmlformats.org/drawingml/2006/table">
            <a:tbl>
              <a:tblPr/>
              <a:tblGrid>
                <a:gridCol w="1600200"/>
                <a:gridCol w="6781800"/>
              </a:tblGrid>
              <a:tr h="381000">
                <a:tc>
                  <a:txBody>
                    <a:bodyPr/>
                    <a:lstStyle/>
                    <a:p>
                      <a:pPr algn="l" fontAlgn="t"/>
                      <a:r>
                        <a:rPr lang="en-US" b="1" i="0" dirty="0" smtClean="0">
                          <a:solidFill>
                            <a:srgbClr val="000000"/>
                          </a:solidFill>
                          <a:latin typeface="Times New Roman" pitchFamily="18" charset="0"/>
                          <a:cs typeface="Times New Roman" pitchFamily="18" charset="0"/>
                        </a:rPr>
                        <a:t>Social Studies</a:t>
                      </a:r>
                      <a:r>
                        <a:rPr lang="en-US" i="0" dirty="0" smtClean="0">
                          <a:solidFill>
                            <a:srgbClr val="000000"/>
                          </a:solidFill>
                          <a:latin typeface="Times New Roman" pitchFamily="18" charset="0"/>
                          <a:cs typeface="Times New Roman" pitchFamily="18" charset="0"/>
                        </a:rPr>
                        <a:t> </a:t>
                      </a:r>
                      <a:endParaRPr lang="en-US" i="0" dirty="0">
                        <a:solidFill>
                          <a:srgbClr val="000000"/>
                        </a:solidFill>
                        <a:latin typeface="Times New Roman" pitchFamily="18" charset="0"/>
                        <a:cs typeface="Times New Roman" pitchFamily="18" charset="0"/>
                      </a:endParaRPr>
                    </a:p>
                  </a:txBody>
                  <a:tcPr marL="47625" marR="476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algn="l" fontAlgn="t"/>
                      <a:endParaRPr lang="en-US" i="0" dirty="0">
                        <a:solidFill>
                          <a:srgbClr val="000000"/>
                        </a:solidFill>
                        <a:latin typeface="Times New Roman" pitchFamily="18" charset="0"/>
                        <a:cs typeface="Times New Roman" pitchFamily="18" charset="0"/>
                      </a:endParaRPr>
                    </a:p>
                  </a:txBody>
                  <a:tcPr marL="47625" marR="476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650838">
                <a:tc>
                  <a:txBody>
                    <a:bodyPr/>
                    <a:lstStyle/>
                    <a:p>
                      <a:pPr marL="0" marR="0">
                        <a:spcBef>
                          <a:spcPts val="0"/>
                        </a:spcBef>
                        <a:spcAft>
                          <a:spcPts val="0"/>
                        </a:spcAft>
                      </a:pPr>
                      <a:r>
                        <a:rPr lang="en-US" sz="1400" b="0" dirty="0" smtClean="0">
                          <a:solidFill>
                            <a:srgbClr val="000000"/>
                          </a:solidFill>
                          <a:latin typeface="+mn-lt"/>
                          <a:ea typeface="Times New Roman"/>
                          <a:cs typeface="Arial"/>
                        </a:rPr>
                        <a:t>Standard 6.1: </a:t>
                      </a:r>
                    </a:p>
                    <a:p>
                      <a:pPr marL="0" marR="0">
                        <a:spcBef>
                          <a:spcPts val="0"/>
                        </a:spcBef>
                        <a:spcAft>
                          <a:spcPts val="0"/>
                        </a:spcAft>
                      </a:pPr>
                      <a:r>
                        <a:rPr lang="en-US" sz="1400" b="0" dirty="0" smtClean="0">
                          <a:solidFill>
                            <a:srgbClr val="000000"/>
                          </a:solidFill>
                          <a:latin typeface="+mn-lt"/>
                          <a:ea typeface="Times New Roman"/>
                          <a:cs typeface="Arial"/>
                        </a:rPr>
                        <a:t>Standard 6.2: </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1200"/>
                        </a:spcBef>
                        <a:spcAft>
                          <a:spcPts val="300"/>
                        </a:spcAft>
                      </a:pPr>
                      <a:r>
                        <a:rPr lang="en-US" sz="1400" b="1" u="sng" dirty="0">
                          <a:solidFill>
                            <a:srgbClr val="000000"/>
                          </a:solidFill>
                          <a:latin typeface="Calibri"/>
                          <a:ea typeface="Times New Roman"/>
                          <a:cs typeface="Arial"/>
                        </a:rPr>
                        <a:t>2009 NJ CCCS Social </a:t>
                      </a:r>
                      <a:r>
                        <a:rPr lang="en-US" sz="1400" b="1" u="sng" dirty="0" smtClean="0">
                          <a:solidFill>
                            <a:srgbClr val="000000"/>
                          </a:solidFill>
                          <a:latin typeface="Calibri"/>
                          <a:ea typeface="Times New Roman"/>
                          <a:cs typeface="Arial"/>
                        </a:rPr>
                        <a:t>Studies</a:t>
                      </a:r>
                      <a:r>
                        <a:rPr lang="en-US" sz="1400" b="1" u="none" baseline="0" dirty="0" smtClean="0">
                          <a:solidFill>
                            <a:schemeClr val="tx1"/>
                          </a:solidFill>
                          <a:latin typeface="Calibri"/>
                          <a:ea typeface="Times New Roman"/>
                          <a:cs typeface="Times New Roman"/>
                        </a:rPr>
                        <a:t>  </a:t>
                      </a:r>
                      <a:r>
                        <a:rPr lang="en-US" sz="1400" b="0" dirty="0" smtClean="0">
                          <a:solidFill>
                            <a:srgbClr val="000000"/>
                          </a:solidFill>
                          <a:latin typeface="Calibri"/>
                          <a:ea typeface="Times New Roman"/>
                          <a:cs typeface="Arial"/>
                        </a:rPr>
                        <a:t>U.S</a:t>
                      </a:r>
                      <a:r>
                        <a:rPr lang="en-US" sz="1400" b="0" dirty="0">
                          <a:solidFill>
                            <a:srgbClr val="000000"/>
                          </a:solidFill>
                          <a:latin typeface="Calibri"/>
                          <a:ea typeface="Times New Roman"/>
                          <a:cs typeface="Arial"/>
                        </a:rPr>
                        <a:t>. History: America in the World. </a:t>
                      </a:r>
                      <a:r>
                        <a:rPr lang="en-US" sz="1400" b="1" i="1" dirty="0">
                          <a:solidFill>
                            <a:srgbClr val="000000"/>
                          </a:solidFill>
                          <a:latin typeface="Calibri"/>
                          <a:ea typeface="Times New Roman"/>
                          <a:cs typeface="Arial"/>
                        </a:rPr>
                        <a:t>All students will acquire the knowledge and skills to think analytically about how past and present interactions of people, cultures, and the environment shape the American heritage. Such knowledge and skills enable students to make informed decisions that reflect fundamental rights and core democratic values as productive citizens in local, national, and global communities. </a:t>
                      </a:r>
                      <a:r>
                        <a:rPr lang="en-US" sz="1400" b="0" dirty="0" smtClean="0">
                          <a:solidFill>
                            <a:srgbClr val="000000"/>
                          </a:solidFill>
                          <a:latin typeface="Calibri"/>
                          <a:ea typeface="Times New Roman"/>
                          <a:cs typeface="Arial"/>
                        </a:rPr>
                        <a:t>World </a:t>
                      </a:r>
                      <a:r>
                        <a:rPr lang="en-US" sz="1400" b="0" dirty="0">
                          <a:solidFill>
                            <a:srgbClr val="000000"/>
                          </a:solidFill>
                          <a:latin typeface="Calibri"/>
                          <a:ea typeface="Times New Roman"/>
                          <a:cs typeface="Arial"/>
                        </a:rPr>
                        <a:t>History/Global Studies: </a:t>
                      </a:r>
                      <a:r>
                        <a:rPr lang="en-US" sz="1400" b="1" i="1" dirty="0">
                          <a:solidFill>
                            <a:srgbClr val="000000"/>
                          </a:solidFill>
                          <a:latin typeface="Calibri"/>
                          <a:ea typeface="Times New Roman"/>
                          <a:cs typeface="Arial"/>
                        </a:rPr>
                        <a:t>All students will acquire the knowledge and skills to think analytically and systematically about how past interactions of people, cultures, and the environment affect issues across time and cultures. Such knowledge and skills enable students to make informed decisions as socially and ethically responsible world citizens in the 21st century</a:t>
                      </a:r>
                      <a:r>
                        <a:rPr lang="en-US" sz="1400" b="1" i="1" dirty="0" smtClean="0">
                          <a:solidFill>
                            <a:srgbClr val="000000"/>
                          </a:solidFill>
                          <a:latin typeface="Calibri"/>
                          <a:ea typeface="Times New Roman"/>
                          <a:cs typeface="Arial"/>
                        </a:rPr>
                        <a:t>.</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
        <p:nvSpPr>
          <p:cNvPr id="4" name="Title 1"/>
          <p:cNvSpPr>
            <a:spLocks noGrp="1"/>
          </p:cNvSpPr>
          <p:nvPr>
            <p:ph type="title"/>
          </p:nvPr>
        </p:nvSpPr>
        <p:spPr/>
        <p:txBody>
          <a:bodyPr/>
          <a:lstStyle/>
          <a:p>
            <a:r>
              <a:rPr lang="en-US" dirty="0" smtClean="0"/>
              <a:t>Grade Level Cluster 6-8</a:t>
            </a:r>
            <a:endParaRPr lang="en-US" dirty="0"/>
          </a:p>
        </p:txBody>
      </p:sp>
      <p:graphicFrame>
        <p:nvGraphicFramePr>
          <p:cNvPr id="6" name="Table 5"/>
          <p:cNvGraphicFramePr>
            <a:graphicFrameLocks noGrp="1"/>
          </p:cNvGraphicFramePr>
          <p:nvPr/>
        </p:nvGraphicFramePr>
        <p:xfrm>
          <a:off x="381000" y="1295400"/>
          <a:ext cx="8382000" cy="2438400"/>
        </p:xfrm>
        <a:graphic>
          <a:graphicData uri="http://schemas.openxmlformats.org/drawingml/2006/table">
            <a:tbl>
              <a:tblPr/>
              <a:tblGrid>
                <a:gridCol w="1219200"/>
                <a:gridCol w="7162800"/>
              </a:tblGrid>
              <a:tr h="195349">
                <a:tc>
                  <a:txBody>
                    <a:bodyPr/>
                    <a:lstStyle/>
                    <a:p>
                      <a:pPr marL="0" marR="0">
                        <a:spcBef>
                          <a:spcPts val="0"/>
                        </a:spcBef>
                        <a:spcAft>
                          <a:spcPts val="0"/>
                        </a:spcAft>
                      </a:pPr>
                      <a:endParaRPr lang="en-US" sz="1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b="1" dirty="0">
                          <a:latin typeface="Times New Roman" pitchFamily="18" charset="0"/>
                          <a:ea typeface="Times New Roman"/>
                          <a:cs typeface="Times New Roman" pitchFamily="18" charset="0"/>
                        </a:rPr>
                        <a:t> </a:t>
                      </a:r>
                      <a:r>
                        <a:rPr lang="en-US" sz="2000" b="1" dirty="0" smtClean="0">
                          <a:latin typeface="Times New Roman" pitchFamily="18" charset="0"/>
                          <a:ea typeface="Times New Roman"/>
                          <a:cs typeface="Times New Roman" pitchFamily="18" charset="0"/>
                        </a:rPr>
                        <a:t>WIDA  English Language Proficiency Standards</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1400" b="1" dirty="0" smtClean="0">
                          <a:latin typeface="Times New Roman" pitchFamily="18" charset="0"/>
                          <a:ea typeface="Times New Roman"/>
                          <a:cs typeface="Times New Roman" pitchFamily="18" charset="0"/>
                        </a:rPr>
                        <a:t> </a:t>
                      </a:r>
                      <a:r>
                        <a:rPr lang="en-US" sz="1400" b="1" dirty="0">
                          <a:latin typeface="Times New Roman" pitchFamily="18" charset="0"/>
                          <a:ea typeface="Times New Roman"/>
                          <a:cs typeface="Times New Roman" pitchFamily="18" charset="0"/>
                        </a:rPr>
                        <a:t>Standard 1</a:t>
                      </a:r>
                      <a:endParaRPr lang="en-US" sz="14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400" dirty="0">
                          <a:latin typeface="Times New Roman" pitchFamily="18" charset="0"/>
                          <a:ea typeface="Times New Roman"/>
                          <a:cs typeface="Times New Roman" pitchFamily="18" charset="0"/>
                        </a:rPr>
                        <a:t>English Language Learners (ELLs) communicate for Social and Instructional purposes within the school setting.</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1400" b="1" dirty="0" smtClean="0">
                          <a:latin typeface="Times New Roman" pitchFamily="18" charset="0"/>
                          <a:ea typeface="Times New Roman"/>
                          <a:cs typeface="Times New Roman" pitchFamily="18" charset="0"/>
                        </a:rPr>
                        <a:t>Standard </a:t>
                      </a:r>
                      <a:r>
                        <a:rPr lang="en-US" sz="1400" b="1" dirty="0">
                          <a:latin typeface="Times New Roman" pitchFamily="18" charset="0"/>
                          <a:ea typeface="Times New Roman"/>
                          <a:cs typeface="Times New Roman" pitchFamily="18" charset="0"/>
                        </a:rPr>
                        <a:t>2</a:t>
                      </a:r>
                      <a:endParaRPr lang="en-US" sz="14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400" dirty="0">
                          <a:latin typeface="Times New Roman" pitchFamily="18" charset="0"/>
                          <a:ea typeface="Times New Roman"/>
                          <a:cs typeface="Times New Roman" pitchFamily="18" charset="0"/>
                        </a:rPr>
                        <a:t>ELLs communicate information, ideas, and concepts necessary for academic success in the content area of Language Arts.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1400" b="1" dirty="0" smtClean="0">
                          <a:latin typeface="Times New Roman" pitchFamily="18" charset="0"/>
                          <a:ea typeface="Times New Roman"/>
                          <a:cs typeface="Times New Roman" pitchFamily="18" charset="0"/>
                        </a:rPr>
                        <a:t>Standard </a:t>
                      </a:r>
                      <a:r>
                        <a:rPr lang="en-US" sz="1400" b="1" dirty="0">
                          <a:latin typeface="Times New Roman" pitchFamily="18" charset="0"/>
                          <a:ea typeface="Times New Roman"/>
                          <a:cs typeface="Times New Roman" pitchFamily="18" charset="0"/>
                        </a:rPr>
                        <a:t>3</a:t>
                      </a:r>
                      <a:endParaRPr lang="en-US" sz="14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400" dirty="0">
                          <a:latin typeface="Times New Roman" pitchFamily="18" charset="0"/>
                          <a:ea typeface="Times New Roman"/>
                          <a:cs typeface="Times New Roman" pitchFamily="18" charset="0"/>
                        </a:rPr>
                        <a:t>ELLs communicate information, ideas, and concepts necessary for academic success in the content area of Mathematics.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1400" b="1" dirty="0" smtClean="0">
                          <a:latin typeface="Times New Roman" pitchFamily="18" charset="0"/>
                          <a:ea typeface="Times New Roman"/>
                          <a:cs typeface="Times New Roman" pitchFamily="18" charset="0"/>
                        </a:rPr>
                        <a:t>Standard </a:t>
                      </a:r>
                      <a:r>
                        <a:rPr lang="en-US" sz="1400" b="1" dirty="0">
                          <a:latin typeface="Times New Roman" pitchFamily="18" charset="0"/>
                          <a:ea typeface="Times New Roman"/>
                          <a:cs typeface="Times New Roman" pitchFamily="18" charset="0"/>
                        </a:rPr>
                        <a:t>4</a:t>
                      </a:r>
                      <a:endParaRPr lang="en-US" sz="14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400" dirty="0">
                          <a:latin typeface="Times New Roman" pitchFamily="18" charset="0"/>
                          <a:ea typeface="Times New Roman"/>
                          <a:cs typeface="Times New Roman" pitchFamily="18" charset="0"/>
                        </a:rPr>
                        <a:t>ELLs communicate information, ideas, and concepts necessary for academic success in the content area of Science.</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1400" b="1" dirty="0" smtClean="0">
                          <a:latin typeface="Times New Roman" pitchFamily="18" charset="0"/>
                          <a:ea typeface="Times New Roman"/>
                          <a:cs typeface="Times New Roman" pitchFamily="18" charset="0"/>
                        </a:rPr>
                        <a:t> </a:t>
                      </a:r>
                      <a:r>
                        <a:rPr lang="en-US" sz="1400" b="1" dirty="0">
                          <a:latin typeface="Times New Roman" pitchFamily="18" charset="0"/>
                          <a:ea typeface="Times New Roman"/>
                          <a:cs typeface="Times New Roman" pitchFamily="18" charset="0"/>
                        </a:rPr>
                        <a:t>Standard 5</a:t>
                      </a:r>
                      <a:endParaRPr lang="en-US" sz="14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1400" dirty="0">
                          <a:latin typeface="Times New Roman" pitchFamily="18" charset="0"/>
                          <a:ea typeface="Times New Roman"/>
                          <a:cs typeface="Times New Roman" pitchFamily="18" charset="0"/>
                        </a:rPr>
                        <a:t>Ells communicate information, ideas, and concepts necessary for academic success in the content area of Social Studies.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pic>
        <p:nvPicPr>
          <p:cNvPr id="7"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1143000"/>
          <a:ext cx="8305800" cy="5410200"/>
        </p:xfrm>
        <a:graphic>
          <a:graphicData uri="http://schemas.openxmlformats.org/drawingml/2006/table">
            <a:tbl>
              <a:tblPr/>
              <a:tblGrid>
                <a:gridCol w="1219200"/>
                <a:gridCol w="7086600"/>
              </a:tblGrid>
              <a:tr h="5410200">
                <a:tc>
                  <a:txBody>
                    <a:bodyPr/>
                    <a:lstStyle/>
                    <a:p>
                      <a:pPr marL="0" marR="0">
                        <a:spcBef>
                          <a:spcPts val="0"/>
                        </a:spcBef>
                        <a:spcAft>
                          <a:spcPts val="0"/>
                        </a:spcAft>
                      </a:pPr>
                      <a:r>
                        <a:rPr lang="en-US" sz="1600" b="1" dirty="0">
                          <a:latin typeface="Calibri"/>
                          <a:ea typeface="Times New Roman"/>
                          <a:cs typeface="Times New Roman"/>
                        </a:rPr>
                        <a:t>Holocaust Studies</a:t>
                      </a:r>
                      <a:endParaRPr lang="en-US" sz="16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342900" marR="0" lvl="0" indent="-342900">
                        <a:spcBef>
                          <a:spcPts val="0"/>
                        </a:spcBef>
                        <a:spcAft>
                          <a:spcPts val="0"/>
                        </a:spcAft>
                        <a:buFont typeface="+mj-lt"/>
                        <a:buAutoNum type="arabicPeriod"/>
                      </a:pPr>
                      <a:r>
                        <a:rPr lang="en-US" sz="1600" dirty="0">
                          <a:solidFill>
                            <a:srgbClr val="000000"/>
                          </a:solidFill>
                          <a:latin typeface="Calibri"/>
                          <a:ea typeface="Times New Roman"/>
                          <a:cs typeface="Arial"/>
                        </a:rPr>
                        <a:t> Students will develop an understanding of the pervasive nature of prejudice and discrimination throughout history and world societies and the human costs of that prejudice and discrimination in the past, present, and future;</a:t>
                      </a:r>
                      <a:endParaRPr lang="en-US" sz="1600" dirty="0">
                        <a:latin typeface="Times New Roman"/>
                        <a:ea typeface="Times New Roman"/>
                        <a:cs typeface="Times New Roman"/>
                      </a:endParaRPr>
                    </a:p>
                    <a:p>
                      <a:pPr marL="342900" marR="0" lvl="0" indent="-342900">
                        <a:spcBef>
                          <a:spcPts val="200"/>
                        </a:spcBef>
                        <a:spcAft>
                          <a:spcPts val="200"/>
                        </a:spcAft>
                        <a:buFont typeface="+mj-lt"/>
                        <a:buAutoNum type="arabicPeriod"/>
                        <a:tabLst>
                          <a:tab pos="228600" algn="l"/>
                        </a:tabLst>
                      </a:pPr>
                      <a:r>
                        <a:rPr lang="en-US" sz="1600" dirty="0">
                          <a:solidFill>
                            <a:srgbClr val="000000"/>
                          </a:solidFill>
                          <a:latin typeface="Calibri"/>
                          <a:ea typeface="Times New Roman"/>
                          <a:cs typeface="Arial"/>
                        </a:rPr>
                        <a:t>Students will develop an understanding of the nature of a totalitarian regime, the strategies and tactics it uses to control and influence people, and the devastating impact it has on the people and groups the regime targets for repression and destruction;</a:t>
                      </a:r>
                      <a:endParaRPr lang="en-US" sz="1600" dirty="0">
                        <a:latin typeface="Times New Roman"/>
                        <a:ea typeface="Times New Roman"/>
                        <a:cs typeface="Times New Roman"/>
                      </a:endParaRPr>
                    </a:p>
                    <a:p>
                      <a:pPr marL="342900" marR="0" lvl="0" indent="-342900">
                        <a:spcBef>
                          <a:spcPts val="200"/>
                        </a:spcBef>
                        <a:spcAft>
                          <a:spcPts val="200"/>
                        </a:spcAft>
                        <a:buFont typeface="+mj-lt"/>
                        <a:buAutoNum type="arabicPeriod"/>
                        <a:tabLst>
                          <a:tab pos="228600" algn="l"/>
                        </a:tabLst>
                      </a:pPr>
                      <a:r>
                        <a:rPr lang="en-US" sz="1600" dirty="0">
                          <a:solidFill>
                            <a:srgbClr val="000000"/>
                          </a:solidFill>
                          <a:latin typeface="Calibri"/>
                          <a:ea typeface="Times New Roman"/>
                          <a:cs typeface="Arial"/>
                        </a:rPr>
                        <a:t>Students will develop a basic knowledge and understanding of the tragic horror and devastation of life in the camps and ghettos for the Jews and other targets of Nazi oppression and of the human spirit and creativity that persisted in the face of that oppression;</a:t>
                      </a:r>
                      <a:endParaRPr lang="en-US" sz="1600" dirty="0">
                        <a:latin typeface="Times New Roman"/>
                        <a:ea typeface="Times New Roman"/>
                        <a:cs typeface="Times New Roman"/>
                      </a:endParaRPr>
                    </a:p>
                    <a:p>
                      <a:pPr marL="342900" marR="0" lvl="0" indent="-342900">
                        <a:spcBef>
                          <a:spcPts val="200"/>
                        </a:spcBef>
                        <a:spcAft>
                          <a:spcPts val="200"/>
                        </a:spcAft>
                        <a:buFont typeface="+mj-lt"/>
                        <a:buAutoNum type="arabicPeriod"/>
                        <a:tabLst>
                          <a:tab pos="228600" algn="l"/>
                          <a:tab pos="1028700" algn="l"/>
                        </a:tabLst>
                      </a:pPr>
                      <a:r>
                        <a:rPr lang="en-US" sz="1600" dirty="0">
                          <a:solidFill>
                            <a:srgbClr val="000000"/>
                          </a:solidFill>
                          <a:latin typeface="Calibri"/>
                          <a:ea typeface="Times New Roman"/>
                          <a:cs typeface="Arial"/>
                        </a:rPr>
                        <a:t>Students will develop an understanding of the extensive efforts made by the Jews and other victims of the Nazis to hide and to escape from their grasp and the vital role of the rescuer in saving many lives;</a:t>
                      </a:r>
                      <a:endParaRPr lang="en-US" sz="1600" dirty="0">
                        <a:latin typeface="Times New Roman"/>
                        <a:ea typeface="Times New Roman"/>
                        <a:cs typeface="Times New Roman"/>
                      </a:endParaRPr>
                    </a:p>
                    <a:p>
                      <a:pPr marL="342900" marR="0" lvl="0" indent="-342900">
                        <a:spcBef>
                          <a:spcPts val="200"/>
                        </a:spcBef>
                        <a:spcAft>
                          <a:spcPts val="200"/>
                        </a:spcAft>
                        <a:buFont typeface="+mj-lt"/>
                        <a:buAutoNum type="arabicPeriod"/>
                        <a:tabLst>
                          <a:tab pos="228600" algn="l"/>
                          <a:tab pos="1028700" algn="l"/>
                        </a:tabLst>
                      </a:pPr>
                      <a:r>
                        <a:rPr lang="en-US" sz="1600" dirty="0">
                          <a:latin typeface="Calibri"/>
                          <a:ea typeface="Times New Roman"/>
                          <a:cs typeface="Times New Roman"/>
                        </a:rPr>
                        <a:t>Students will demonstrate an understanding and recognition of the many forms of resistance that occurs and the courage it takes to exercise any of these forms of resistance in situations of great repression and persecution; and </a:t>
                      </a:r>
                      <a:endParaRPr lang="en-US" sz="1600" dirty="0">
                        <a:latin typeface="Times New Roman"/>
                        <a:ea typeface="Times New Roman"/>
                        <a:cs typeface="Times New Roman"/>
                      </a:endParaRPr>
                    </a:p>
                    <a:p>
                      <a:pPr marL="342900" marR="0" lvl="0" indent="-342900">
                        <a:spcBef>
                          <a:spcPts val="0"/>
                        </a:spcBef>
                        <a:spcAft>
                          <a:spcPts val="0"/>
                        </a:spcAft>
                        <a:buFont typeface="+mj-lt"/>
                        <a:buAutoNum type="arabicPeriod"/>
                        <a:tabLst>
                          <a:tab pos="228600" algn="l"/>
                        </a:tabLst>
                      </a:pPr>
                      <a:r>
                        <a:rPr lang="en-US" sz="1600" dirty="0">
                          <a:solidFill>
                            <a:srgbClr val="000000"/>
                          </a:solidFill>
                          <a:latin typeface="Calibri"/>
                          <a:ea typeface="Times New Roman"/>
                          <a:cs typeface="Arial"/>
                        </a:rPr>
                        <a:t>The students will recognize and demonstrate empathy for the immensity of the human destruction caused by the Holocaust, for the determination and courage required to build new lives, and for the world's struggle to confront the issues of genocide and moral responsibility to act as "rescuer."</a:t>
                      </a:r>
                      <a:endParaRPr lang="en-US" sz="16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
        <p:nvSpPr>
          <p:cNvPr id="5" name="Title 1"/>
          <p:cNvSpPr txBox="1">
            <a:spLocks/>
          </p:cNvSpPr>
          <p:nvPr/>
        </p:nvSpPr>
        <p:spPr>
          <a:xfrm>
            <a:off x="457200" y="228600"/>
            <a:ext cx="8229600" cy="838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smtClean="0">
                <a:ln>
                  <a:noFill/>
                </a:ln>
                <a:solidFill>
                  <a:srgbClr val="0055AA"/>
                </a:solidFill>
                <a:effectLst/>
                <a:uLnTx/>
                <a:uFillTx/>
                <a:latin typeface="Arial" pitchFamily="34" charset="0"/>
                <a:ea typeface="+mj-ea"/>
                <a:cs typeface="Arial" pitchFamily="34" charset="0"/>
              </a:rPr>
              <a:t>Grade Level Cluster 6-8</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sp>
        <p:nvSpPr>
          <p:cNvPr id="6" name="Footer Placeholder 5"/>
          <p:cNvSpPr>
            <a:spLocks noGrp="1"/>
          </p:cNvSpPr>
          <p:nvPr>
            <p:ph type="ftr" sz="quarter" idx="11"/>
          </p:nvPr>
        </p:nvSpPr>
        <p:spPr/>
        <p:txBody>
          <a:bodyPr/>
          <a:lstStyle/>
          <a:p>
            <a:pPr>
              <a:defRPr/>
            </a:pPr>
            <a:r>
              <a:rPr lang="en-US" smtClean="0"/>
              <a:t>WIDA</a:t>
            </a:r>
            <a:endParaRPr lang="en-US" dirty="0"/>
          </a:p>
        </p:txBody>
      </p:sp>
      <p:pic>
        <p:nvPicPr>
          <p:cNvPr id="7"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6-8</a:t>
            </a:r>
            <a:endParaRPr lang="en-US" dirty="0"/>
          </a:p>
        </p:txBody>
      </p:sp>
      <p:sp>
        <p:nvSpPr>
          <p:cNvPr id="3" name="Content Placeholder 2"/>
          <p:cNvSpPr>
            <a:spLocks noGrp="1"/>
          </p:cNvSpPr>
          <p:nvPr>
            <p:ph idx="1"/>
          </p:nvPr>
        </p:nvSpPr>
        <p:spPr>
          <a:xfrm>
            <a:off x="304800" y="1219200"/>
            <a:ext cx="4267200" cy="5410200"/>
          </a:xfrm>
          <a:ln>
            <a:solidFill>
              <a:schemeClr val="accent1"/>
            </a:solidFill>
          </a:ln>
        </p:spPr>
        <p:txBody>
          <a:bodyPr/>
          <a:lstStyle/>
          <a:p>
            <a:pPr>
              <a:buNone/>
            </a:pPr>
            <a:r>
              <a:rPr lang="en-US" sz="3600" b="1" dirty="0" smtClean="0">
                <a:latin typeface="Times New Roman" pitchFamily="18" charset="0"/>
                <a:cs typeface="Times New Roman" pitchFamily="18" charset="0"/>
              </a:rPr>
              <a:t>Unit Essential Question</a:t>
            </a:r>
            <a:endParaRPr lang="en-US" sz="3600" dirty="0" smtClean="0">
              <a:latin typeface="Times New Roman" pitchFamily="18" charset="0"/>
              <a:cs typeface="Times New Roman" pitchFamily="18" charset="0"/>
            </a:endParaRPr>
          </a:p>
          <a:p>
            <a:pPr marL="457200" lvl="0" indent="-457200">
              <a:buNone/>
            </a:pPr>
            <a:r>
              <a:rPr lang="en-US" sz="3600" dirty="0" smtClean="0">
                <a:latin typeface="Times New Roman" pitchFamily="18" charset="0"/>
                <a:cs typeface="Times New Roman" pitchFamily="18" charset="0"/>
              </a:rPr>
              <a:t>What language do students need in order to engage in and comprehend the topic of the Holocaust</a:t>
            </a:r>
            <a:r>
              <a:rPr lang="en-US" sz="4000" dirty="0" smtClean="0">
                <a:latin typeface="Times New Roman" pitchFamily="18" charset="0"/>
                <a:cs typeface="Times New Roman" pitchFamily="18" charset="0"/>
              </a:rPr>
              <a:t>?</a:t>
            </a:r>
          </a:p>
        </p:txBody>
      </p:sp>
      <p:pic>
        <p:nvPicPr>
          <p:cNvPr id="2050" name="Picture 2"/>
          <p:cNvPicPr>
            <a:picLocks noChangeAspect="1" noChangeArrowheads="1"/>
          </p:cNvPicPr>
          <p:nvPr/>
        </p:nvPicPr>
        <p:blipFill>
          <a:blip r:embed="rId2" cstate="print"/>
          <a:srcRect/>
          <a:stretch>
            <a:fillRect/>
          </a:stretch>
        </p:blipFill>
        <p:spPr bwMode="auto">
          <a:xfrm>
            <a:off x="6899275" y="152400"/>
            <a:ext cx="2244725" cy="914400"/>
          </a:xfrm>
          <a:prstGeom prst="rect">
            <a:avLst/>
          </a:prstGeom>
          <a:noFill/>
          <a:ln w="9525">
            <a:noFill/>
            <a:miter lim="800000"/>
            <a:headEnd/>
            <a:tailEnd/>
          </a:ln>
          <a:effectLst/>
        </p:spPr>
      </p:pic>
      <p:sp>
        <p:nvSpPr>
          <p:cNvPr id="6" name="TextBox 5"/>
          <p:cNvSpPr txBox="1"/>
          <p:nvPr/>
        </p:nvSpPr>
        <p:spPr>
          <a:xfrm>
            <a:off x="4648200" y="1219200"/>
            <a:ext cx="4267200" cy="5447645"/>
          </a:xfrm>
          <a:prstGeom prst="rect">
            <a:avLst/>
          </a:prstGeom>
          <a:noFill/>
          <a:ln>
            <a:solidFill>
              <a:schemeClr val="accent1"/>
            </a:solidFill>
          </a:ln>
        </p:spPr>
        <p:txBody>
          <a:bodyPr wrap="square" rtlCol="0">
            <a:spAutoFit/>
          </a:bodyPr>
          <a:lstStyle/>
          <a:p>
            <a:r>
              <a:rPr lang="en-US" sz="2400" b="1" dirty="0" smtClean="0">
                <a:latin typeface="Times New Roman" pitchFamily="18" charset="0"/>
                <a:cs typeface="Times New Roman" pitchFamily="18" charset="0"/>
              </a:rPr>
              <a:t>Unit Enduring Understandings</a:t>
            </a:r>
            <a:endParaRPr lang="en-US" sz="2400" dirty="0" smtClean="0">
              <a:latin typeface="Times New Roman" pitchFamily="18" charset="0"/>
              <a:cs typeface="Times New Roman" pitchFamily="18" charset="0"/>
            </a:endParaRPr>
          </a:p>
          <a:p>
            <a:pPr lvl="0">
              <a:buFont typeface="Arial" pitchFamily="34" charset="0"/>
              <a:buChar char="•"/>
            </a:pPr>
            <a:r>
              <a:rPr lang="en-US" dirty="0" smtClean="0"/>
              <a:t> </a:t>
            </a:r>
            <a:r>
              <a:rPr lang="en-US" dirty="0" smtClean="0">
                <a:latin typeface="Times New Roman" pitchFamily="18" charset="0"/>
                <a:cs typeface="Times New Roman" pitchFamily="18" charset="0"/>
              </a:rPr>
              <a:t>Formal and informal register, with regard   </a:t>
            </a:r>
          </a:p>
          <a:p>
            <a:pPr lvl="0"/>
            <a:r>
              <a:rPr lang="en-US" dirty="0" smtClean="0">
                <a:latin typeface="Times New Roman" pitchFamily="18" charset="0"/>
                <a:cs typeface="Times New Roman" pitchFamily="18" charset="0"/>
              </a:rPr>
              <a:t>   to the form and function of language, are    </a:t>
            </a:r>
          </a:p>
          <a:p>
            <a:pPr lvl="0"/>
            <a:r>
              <a:rPr lang="en-US" dirty="0" smtClean="0">
                <a:latin typeface="Times New Roman" pitchFamily="18" charset="0"/>
                <a:cs typeface="Times New Roman" pitchFamily="18" charset="0"/>
              </a:rPr>
              <a:t>   appropriate for specific audiences and </a:t>
            </a:r>
          </a:p>
          <a:p>
            <a:pPr lvl="0"/>
            <a:r>
              <a:rPr lang="en-US" dirty="0" smtClean="0">
                <a:latin typeface="Times New Roman" pitchFamily="18" charset="0"/>
                <a:cs typeface="Times New Roman" pitchFamily="18" charset="0"/>
              </a:rPr>
              <a:t>   purposes.</a:t>
            </a:r>
          </a:p>
          <a:p>
            <a:pPr lvl="0">
              <a:buFont typeface="Arial" pitchFamily="34" charset="0"/>
              <a:buChar char="•"/>
            </a:pPr>
            <a:r>
              <a:rPr lang="en-US" dirty="0" smtClean="0">
                <a:latin typeface="Times New Roman" pitchFamily="18" charset="0"/>
                <a:cs typeface="Times New Roman" pitchFamily="18" charset="0"/>
              </a:rPr>
              <a:t>  Knowledge of academic language is key </a:t>
            </a:r>
          </a:p>
          <a:p>
            <a:pPr lvl="0"/>
            <a:r>
              <a:rPr lang="en-US" dirty="0" smtClean="0">
                <a:latin typeface="Times New Roman" pitchFamily="18" charset="0"/>
                <a:cs typeface="Times New Roman" pitchFamily="18" charset="0"/>
              </a:rPr>
              <a:t>    in aiding understanding of language, with </a:t>
            </a:r>
          </a:p>
          <a:p>
            <a:pPr lvl="0"/>
            <a:r>
              <a:rPr lang="en-US" dirty="0" smtClean="0">
                <a:latin typeface="Times New Roman" pitchFamily="18" charset="0"/>
                <a:cs typeface="Times New Roman" pitchFamily="18" charset="0"/>
              </a:rPr>
              <a:t>    regard to social, as well as content-related </a:t>
            </a:r>
          </a:p>
          <a:p>
            <a:pPr lvl="0"/>
            <a:r>
              <a:rPr lang="en-US" dirty="0" smtClean="0">
                <a:latin typeface="Times New Roman" pitchFamily="18" charset="0"/>
                <a:cs typeface="Times New Roman" pitchFamily="18" charset="0"/>
              </a:rPr>
              <a:t>    topics.  </a:t>
            </a:r>
          </a:p>
          <a:p>
            <a:pPr>
              <a:buFont typeface="Arial" pitchFamily="34" charset="0"/>
              <a:buChar char="•"/>
            </a:pPr>
            <a:r>
              <a:rPr lang="en-US" dirty="0" smtClean="0">
                <a:latin typeface="Times New Roman" pitchFamily="18" charset="0"/>
                <a:cs typeface="Times New Roman" pitchFamily="18" charset="0"/>
              </a:rPr>
              <a:t>  The Holocaust began before World War </a:t>
            </a:r>
          </a:p>
          <a:p>
            <a:r>
              <a:rPr lang="en-US" dirty="0" smtClean="0">
                <a:latin typeface="Times New Roman" pitchFamily="18" charset="0"/>
                <a:cs typeface="Times New Roman" pitchFamily="18" charset="0"/>
              </a:rPr>
              <a:t>    II, with events of causation tracing back</a:t>
            </a:r>
          </a:p>
          <a:p>
            <a:r>
              <a:rPr lang="en-US" dirty="0" smtClean="0">
                <a:latin typeface="Times New Roman" pitchFamily="18" charset="0"/>
                <a:cs typeface="Times New Roman" pitchFamily="18" charset="0"/>
              </a:rPr>
              <a:t>    to the fallout of World War I.  The   </a:t>
            </a:r>
          </a:p>
          <a:p>
            <a:r>
              <a:rPr lang="en-US" dirty="0" smtClean="0">
                <a:latin typeface="Times New Roman" pitchFamily="18" charset="0"/>
                <a:cs typeface="Times New Roman" pitchFamily="18" charset="0"/>
              </a:rPr>
              <a:t>    Holocaust, and the laws and policies </a:t>
            </a:r>
          </a:p>
          <a:p>
            <a:r>
              <a:rPr lang="en-US" dirty="0" smtClean="0">
                <a:latin typeface="Times New Roman" pitchFamily="18" charset="0"/>
                <a:cs typeface="Times New Roman" pitchFamily="18" charset="0"/>
              </a:rPr>
              <a:t>    connected to it, have shaped the decision-  </a:t>
            </a:r>
          </a:p>
          <a:p>
            <a:r>
              <a:rPr lang="en-US" dirty="0" smtClean="0">
                <a:latin typeface="Times New Roman" pitchFamily="18" charset="0"/>
                <a:cs typeface="Times New Roman" pitchFamily="18" charset="0"/>
              </a:rPr>
              <a:t>    making of individuals, cultural groups, </a:t>
            </a:r>
          </a:p>
          <a:p>
            <a:r>
              <a:rPr lang="en-US" dirty="0" smtClean="0">
                <a:latin typeface="Times New Roman" pitchFamily="18" charset="0"/>
                <a:cs typeface="Times New Roman" pitchFamily="18" charset="0"/>
              </a:rPr>
              <a:t>    and nations, in a way that determined </a:t>
            </a:r>
          </a:p>
          <a:p>
            <a:r>
              <a:rPr lang="en-US" dirty="0" smtClean="0">
                <a:latin typeface="Times New Roman" pitchFamily="18" charset="0"/>
                <a:cs typeface="Times New Roman" pitchFamily="18" charset="0"/>
              </a:rPr>
              <a:t>    national boundaries, a foundation for </a:t>
            </a:r>
          </a:p>
          <a:p>
            <a:r>
              <a:rPr lang="en-US" dirty="0" smtClean="0">
                <a:latin typeface="Times New Roman" pitchFamily="18" charset="0"/>
                <a:cs typeface="Times New Roman" pitchFamily="18" charset="0"/>
              </a:rPr>
              <a:t>    basic civil and human rights, and </a:t>
            </a:r>
          </a:p>
          <a:p>
            <a:r>
              <a:rPr lang="en-US" dirty="0" smtClean="0">
                <a:latin typeface="Times New Roman" pitchFamily="18" charset="0"/>
                <a:cs typeface="Times New Roman" pitchFamily="18" charset="0"/>
              </a:rPr>
              <a:t>    principles of fairness in government.</a:t>
            </a:r>
            <a:endParaRPr lang="en-US" dirty="0">
              <a:latin typeface="Times New Roman" pitchFamily="18" charset="0"/>
              <a:cs typeface="Times New Roman" pitchFamily="18" charset="0"/>
            </a:endParaRPr>
          </a:p>
        </p:txBody>
      </p:sp>
      <p:pic>
        <p:nvPicPr>
          <p:cNvPr id="7"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447800"/>
            <a:ext cx="8382000" cy="4093428"/>
          </a:xfrm>
          <a:prstGeom prst="rect">
            <a:avLst/>
          </a:prstGeom>
        </p:spPr>
        <p:txBody>
          <a:bodyPr wrap="square">
            <a:spAutoFit/>
          </a:bodyPr>
          <a:lstStyle/>
          <a:p>
            <a:pPr marL="0" marR="0">
              <a:spcBef>
                <a:spcPts val="0"/>
              </a:spcBef>
              <a:spcAft>
                <a:spcPts val="0"/>
              </a:spcAft>
            </a:pPr>
            <a:r>
              <a:rPr lang="en-US" sz="2000" b="1" u="sng" dirty="0" smtClean="0">
                <a:solidFill>
                  <a:srgbClr val="8A2003"/>
                </a:solidFill>
                <a:latin typeface="Calibri"/>
                <a:ea typeface="Times New Roman"/>
                <a:cs typeface="Helvetica"/>
              </a:rPr>
              <a:t>2010 Common Core Standards:  Literacy in History/Social Studies</a:t>
            </a:r>
            <a:endParaRPr lang="en-US" sz="2000" b="1" dirty="0" smtClean="0">
              <a:latin typeface="Times New Roman"/>
              <a:ea typeface="Times New Roman"/>
              <a:cs typeface="Times New Roman"/>
            </a:endParaRPr>
          </a:p>
          <a:p>
            <a:pPr marL="617220" marR="0" indent="-617220">
              <a:spcBef>
                <a:spcPts val="0"/>
              </a:spcBef>
              <a:spcAft>
                <a:spcPts val="0"/>
              </a:spcAft>
            </a:pPr>
            <a:r>
              <a:rPr lang="en-US" sz="2000" b="1" dirty="0" smtClean="0">
                <a:solidFill>
                  <a:srgbClr val="8A2003"/>
                </a:solidFill>
                <a:latin typeface="Calibri"/>
                <a:ea typeface="Times New Roman"/>
                <a:cs typeface="Helvetica"/>
              </a:rPr>
              <a:t>RH.6-8.2.</a:t>
            </a:r>
            <a:r>
              <a:rPr lang="en-US" sz="2000" b="1" dirty="0" smtClean="0">
                <a:solidFill>
                  <a:srgbClr val="3B3B3A"/>
                </a:solidFill>
                <a:latin typeface="Calibri"/>
                <a:ea typeface="Times New Roman"/>
                <a:cs typeface="Helvetica"/>
              </a:rPr>
              <a:t> Determine the central ideas or information of a primary or secondary source; provide an accurate summary of the source distinct from prior knowledge or opinions. </a:t>
            </a:r>
            <a:endParaRPr lang="en-US" sz="2000" b="1" dirty="0" smtClean="0">
              <a:latin typeface="Times New Roman"/>
              <a:ea typeface="Times New Roman"/>
              <a:cs typeface="Times New Roman"/>
            </a:endParaRPr>
          </a:p>
          <a:p>
            <a:pPr marL="617220" marR="0" indent="-617220">
              <a:spcBef>
                <a:spcPts val="0"/>
              </a:spcBef>
              <a:spcAft>
                <a:spcPts val="0"/>
              </a:spcAft>
            </a:pPr>
            <a:r>
              <a:rPr lang="en-US" sz="2000" b="1" dirty="0" smtClean="0">
                <a:solidFill>
                  <a:srgbClr val="8A2003"/>
                </a:solidFill>
                <a:latin typeface="Calibri"/>
                <a:ea typeface="Times New Roman"/>
                <a:cs typeface="Helvetica"/>
              </a:rPr>
              <a:t>RH.6-8.3.</a:t>
            </a:r>
            <a:r>
              <a:rPr lang="en-US" sz="2000" b="1" dirty="0" smtClean="0">
                <a:solidFill>
                  <a:srgbClr val="3B3B3A"/>
                </a:solidFill>
                <a:latin typeface="Calibri"/>
                <a:ea typeface="Times New Roman"/>
                <a:cs typeface="Helvetica"/>
              </a:rPr>
              <a:t> Identify key steps in a text’s description of a process related to history/social studies (e.g., how a bill becomes law, how interest rates are raised or lowered). </a:t>
            </a:r>
            <a:endParaRPr lang="en-US" sz="2000" b="1" dirty="0" smtClean="0">
              <a:latin typeface="Times New Roman"/>
              <a:ea typeface="Times New Roman"/>
              <a:cs typeface="Times New Roman"/>
            </a:endParaRPr>
          </a:p>
          <a:p>
            <a:pPr marL="617220" marR="0" indent="-617220">
              <a:spcBef>
                <a:spcPts val="0"/>
              </a:spcBef>
              <a:spcAft>
                <a:spcPts val="0"/>
              </a:spcAft>
            </a:pPr>
            <a:r>
              <a:rPr lang="en-US" sz="2000" b="1" dirty="0" smtClean="0">
                <a:solidFill>
                  <a:srgbClr val="8A2003"/>
                </a:solidFill>
                <a:latin typeface="Calibri"/>
                <a:ea typeface="Times New Roman"/>
                <a:cs typeface="Helvetica"/>
              </a:rPr>
              <a:t>RH.6-8.4.</a:t>
            </a:r>
            <a:r>
              <a:rPr lang="en-US" sz="2000" b="1" dirty="0" smtClean="0">
                <a:solidFill>
                  <a:srgbClr val="3B3B3A"/>
                </a:solidFill>
                <a:latin typeface="Calibri"/>
                <a:ea typeface="Times New Roman"/>
                <a:cs typeface="Helvetica"/>
              </a:rPr>
              <a:t> Determine the meaning of words and phrases as they are used in a text, including vocabulary specific to domains related to history/social studies. </a:t>
            </a:r>
            <a:endParaRPr lang="en-US" sz="2000" b="1" dirty="0" smtClean="0">
              <a:latin typeface="Times New Roman"/>
              <a:ea typeface="Times New Roman"/>
              <a:cs typeface="Times New Roman"/>
            </a:endParaRPr>
          </a:p>
          <a:p>
            <a:pPr marL="617220" marR="0" indent="-617220">
              <a:spcBef>
                <a:spcPts val="0"/>
              </a:spcBef>
              <a:spcAft>
                <a:spcPts val="0"/>
              </a:spcAft>
            </a:pPr>
            <a:r>
              <a:rPr lang="en-US" sz="2000" b="1" dirty="0" smtClean="0">
                <a:solidFill>
                  <a:srgbClr val="8A2003"/>
                </a:solidFill>
                <a:latin typeface="Calibri"/>
                <a:ea typeface="Times New Roman"/>
                <a:cs typeface="Helvetica"/>
              </a:rPr>
              <a:t>RH.6-8.8.</a:t>
            </a:r>
            <a:r>
              <a:rPr lang="en-US" sz="2000" b="1" dirty="0" smtClean="0">
                <a:solidFill>
                  <a:srgbClr val="3B3B3A"/>
                </a:solidFill>
                <a:latin typeface="Calibri"/>
                <a:ea typeface="Times New Roman"/>
                <a:cs typeface="Helvetica"/>
              </a:rPr>
              <a:t> Distinguish among fact, opinion, and reasoned judgment in a text. </a:t>
            </a:r>
            <a:endParaRPr lang="en-US" sz="2000" b="1" dirty="0" smtClean="0">
              <a:latin typeface="Times New Roman"/>
              <a:ea typeface="Times New Roman"/>
              <a:cs typeface="Times New Roman"/>
            </a:endParaRPr>
          </a:p>
          <a:p>
            <a:pPr marL="0" marR="0">
              <a:spcBef>
                <a:spcPts val="0"/>
              </a:spcBef>
              <a:spcAft>
                <a:spcPts val="0"/>
              </a:spcAft>
            </a:pPr>
            <a:r>
              <a:rPr lang="en-US" sz="2000" b="1" dirty="0" smtClean="0">
                <a:solidFill>
                  <a:srgbClr val="8A2003"/>
                </a:solidFill>
                <a:latin typeface="Calibri"/>
                <a:ea typeface="Times New Roman"/>
                <a:cs typeface="Helvetica"/>
              </a:rPr>
              <a:t>WHST.6-8.2.</a:t>
            </a:r>
            <a:r>
              <a:rPr lang="en-US" sz="2000" b="1" dirty="0" smtClean="0">
                <a:solidFill>
                  <a:srgbClr val="3B3B3A"/>
                </a:solidFill>
                <a:latin typeface="Calibri"/>
                <a:ea typeface="Times New Roman"/>
                <a:cs typeface="Helvetica"/>
              </a:rPr>
              <a:t> Write informative/explanatory texts, including the narration of historical events, scientific procedures/ experiments, or technical processes. </a:t>
            </a:r>
            <a:endParaRPr lang="en-US" sz="2000" b="1" dirty="0">
              <a:latin typeface="Times New Roman"/>
              <a:ea typeface="Times New Roman"/>
              <a:cs typeface="Times New Roman"/>
            </a:endParaRPr>
          </a:p>
        </p:txBody>
      </p:sp>
      <p:sp>
        <p:nvSpPr>
          <p:cNvPr id="5" name="Title 1"/>
          <p:cNvSpPr>
            <a:spLocks noGrp="1"/>
          </p:cNvSpPr>
          <p:nvPr>
            <p:ph type="title"/>
          </p:nvPr>
        </p:nvSpPr>
        <p:spPr/>
        <p:txBody>
          <a:bodyPr/>
          <a:lstStyle/>
          <a:p>
            <a:r>
              <a:rPr lang="en-US" dirty="0" smtClean="0"/>
              <a:t>Grade Level Cluster 6-8</a:t>
            </a:r>
            <a:endParaRPr lang="en-US" dirty="0"/>
          </a:p>
        </p:txBody>
      </p:sp>
      <p:pic>
        <p:nvPicPr>
          <p:cNvPr id="6"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3400" y="1371600"/>
          <a:ext cx="8077200" cy="4648200"/>
        </p:xfrm>
        <a:graphic>
          <a:graphicData uri="http://schemas.openxmlformats.org/drawingml/2006/table">
            <a:tbl>
              <a:tblPr/>
              <a:tblGrid>
                <a:gridCol w="8077200"/>
              </a:tblGrid>
              <a:tr h="392192">
                <a:tc>
                  <a:txBody>
                    <a:bodyPr/>
                    <a:lstStyle/>
                    <a:p>
                      <a:pPr marL="0" marR="0" algn="ctr">
                        <a:spcBef>
                          <a:spcPts val="0"/>
                        </a:spcBef>
                        <a:spcAft>
                          <a:spcPts val="0"/>
                        </a:spcAft>
                      </a:pPr>
                      <a:r>
                        <a:rPr lang="en-US" sz="2000" b="1" dirty="0">
                          <a:solidFill>
                            <a:srgbClr val="FFFFFF"/>
                          </a:solidFill>
                          <a:latin typeface="Times New Roman" pitchFamily="18" charset="0"/>
                          <a:ea typeface="Times New Roman"/>
                          <a:cs typeface="Times New Roman" pitchFamily="18" charset="0"/>
                        </a:rPr>
                        <a:t>Evidence of Learning</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3399"/>
                    </a:solidFill>
                  </a:tcPr>
                </a:tc>
              </a:tr>
              <a:tr h="4256008">
                <a:tc>
                  <a:txBody>
                    <a:bodyPr/>
                    <a:lstStyle/>
                    <a:p>
                      <a:pPr marL="0" marR="0">
                        <a:spcBef>
                          <a:spcPts val="200"/>
                        </a:spcBef>
                        <a:spcAft>
                          <a:spcPts val="200"/>
                        </a:spcAft>
                      </a:pPr>
                      <a:r>
                        <a:rPr lang="en-US" sz="2000" b="1" dirty="0">
                          <a:latin typeface="Times New Roman" pitchFamily="18" charset="0"/>
                          <a:ea typeface="Times New Roman"/>
                          <a:cs typeface="Times New Roman" pitchFamily="18" charset="0"/>
                        </a:rPr>
                        <a:t>Summative Assessment/Extension of Summative: </a:t>
                      </a:r>
                      <a:endParaRPr lang="en-US" sz="2000" dirty="0">
                        <a:latin typeface="Times New Roman" pitchFamily="18" charset="0"/>
                        <a:ea typeface="Times New Roman"/>
                        <a:cs typeface="Times New Roman" pitchFamily="18" charset="0"/>
                      </a:endParaRPr>
                    </a:p>
                    <a:p>
                      <a:pPr marL="0" marR="0">
                        <a:spcBef>
                          <a:spcPts val="200"/>
                        </a:spcBef>
                        <a:spcAft>
                          <a:spcPts val="200"/>
                        </a:spcAft>
                      </a:pPr>
                      <a:r>
                        <a:rPr lang="en-US" sz="2000" dirty="0">
                          <a:latin typeface="Times New Roman" pitchFamily="18" charset="0"/>
                          <a:ea typeface="Times New Roman"/>
                          <a:cs typeface="Times New Roman" pitchFamily="18" charset="0"/>
                        </a:rPr>
                        <a:t>Create a fictional identity as one who has experienced the Holocaust.  Students will create their own timelines, compose diary entries, detail their travels (including where they have sought refuge and why, as well as choices that they make based on information that they have learned through the unit), </a:t>
                      </a:r>
                      <a:r>
                        <a:rPr lang="en-US" sz="2000" dirty="0" smtClean="0">
                          <a:latin typeface="Times New Roman" pitchFamily="18" charset="0"/>
                          <a:ea typeface="Times New Roman"/>
                          <a:cs typeface="Times New Roman" pitchFamily="18" charset="0"/>
                        </a:rPr>
                        <a:t>and compose </a:t>
                      </a:r>
                      <a:r>
                        <a:rPr lang="en-US" sz="2000" dirty="0">
                          <a:latin typeface="Times New Roman" pitchFamily="18" charset="0"/>
                          <a:ea typeface="Times New Roman"/>
                          <a:cs typeface="Times New Roman" pitchFamily="18" charset="0"/>
                        </a:rPr>
                        <a:t>a persuasive letter to demonstrate the application of appropriate register.</a:t>
                      </a:r>
                    </a:p>
                    <a:p>
                      <a:pPr marL="0" marR="0">
                        <a:spcBef>
                          <a:spcPts val="200"/>
                        </a:spcBef>
                        <a:spcAft>
                          <a:spcPts val="200"/>
                        </a:spcAft>
                      </a:pPr>
                      <a:r>
                        <a:rPr lang="en-US" sz="2000" b="1" dirty="0">
                          <a:latin typeface="Times New Roman" pitchFamily="18" charset="0"/>
                          <a:ea typeface="Times New Roman"/>
                          <a:cs typeface="Times New Roman" pitchFamily="18" charset="0"/>
                        </a:rPr>
                        <a:t>Equipment needed: </a:t>
                      </a:r>
                      <a:endParaRPr lang="en-US" sz="2000" dirty="0">
                        <a:latin typeface="Times New Roman" pitchFamily="18" charset="0"/>
                        <a:ea typeface="Times New Roman"/>
                        <a:cs typeface="Times New Roman" pitchFamily="18" charset="0"/>
                      </a:endParaRPr>
                    </a:p>
                    <a:p>
                      <a:pPr marL="0" marR="0">
                        <a:spcBef>
                          <a:spcPts val="200"/>
                        </a:spcBef>
                        <a:spcAft>
                          <a:spcPts val="200"/>
                        </a:spcAft>
                      </a:pPr>
                      <a:r>
                        <a:rPr lang="en-US" sz="2000" dirty="0">
                          <a:latin typeface="Times New Roman" pitchFamily="18" charset="0"/>
                          <a:ea typeface="Times New Roman"/>
                          <a:cs typeface="Times New Roman" pitchFamily="18" charset="0"/>
                        </a:rPr>
                        <a:t>Portfolio compiled throughout unit, access to Internet resources, LCD projector, graphic organizers</a:t>
                      </a:r>
                    </a:p>
                    <a:p>
                      <a:pPr marL="0" marR="0">
                        <a:spcBef>
                          <a:spcPts val="200"/>
                        </a:spcBef>
                        <a:spcAft>
                          <a:spcPts val="200"/>
                        </a:spcAft>
                      </a:pPr>
                      <a:r>
                        <a:rPr lang="en-US" sz="2000" b="1" dirty="0">
                          <a:latin typeface="Times New Roman" pitchFamily="18" charset="0"/>
                          <a:ea typeface="Times New Roman"/>
                          <a:cs typeface="Times New Roman" pitchFamily="18" charset="0"/>
                        </a:rPr>
                        <a:t>Teacher Resources: </a:t>
                      </a:r>
                      <a:endParaRPr lang="en-US" sz="2000" dirty="0">
                        <a:latin typeface="Times New Roman" pitchFamily="18" charset="0"/>
                        <a:ea typeface="Times New Roman"/>
                        <a:cs typeface="Times New Roman" pitchFamily="18" charset="0"/>
                      </a:endParaRPr>
                    </a:p>
                    <a:p>
                      <a:pPr marL="0" marR="0">
                        <a:spcBef>
                          <a:spcPts val="200"/>
                        </a:spcBef>
                        <a:spcAft>
                          <a:spcPts val="200"/>
                        </a:spcAft>
                      </a:pPr>
                      <a:r>
                        <a:rPr lang="en-US" sz="2000" dirty="0">
                          <a:latin typeface="Times New Roman" pitchFamily="18" charset="0"/>
                          <a:ea typeface="Times New Roman"/>
                          <a:cs typeface="Times New Roman" pitchFamily="18" charset="0"/>
                        </a:rPr>
                        <a:t>Graphic organizers for comparison/contrasts, timelines, pro/con assessment, grids for charting of rates of survival</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CC"/>
                    </a:solidFill>
                  </a:tcPr>
                </a:tc>
              </a:tr>
            </a:tbl>
          </a:graphicData>
        </a:graphic>
      </p:graphicFrame>
      <p:sp>
        <p:nvSpPr>
          <p:cNvPr id="5" name="Title 1"/>
          <p:cNvSpPr txBox="1">
            <a:spLocks/>
          </p:cNvSpPr>
          <p:nvPr/>
        </p:nvSpPr>
        <p:spPr>
          <a:xfrm>
            <a:off x="381000" y="304800"/>
            <a:ext cx="8229600" cy="762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0055AA"/>
                </a:solidFill>
                <a:effectLst/>
                <a:uLnTx/>
                <a:uFillTx/>
                <a:latin typeface="Arial" pitchFamily="34" charset="0"/>
                <a:ea typeface="+mj-ea"/>
                <a:cs typeface="Arial" pitchFamily="34" charset="0"/>
              </a:rPr>
              <a:t>Grade Level Cluster 6-8</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pic>
        <p:nvPicPr>
          <p:cNvPr id="7"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2332037"/>
            <a:ext cx="8229600" cy="3992563"/>
          </a:xfrm>
        </p:spPr>
        <p:txBody>
          <a:bodyPr/>
          <a:lstStyle/>
          <a:p>
            <a:pPr eaLnBrk="1" hangingPunct="1"/>
            <a:r>
              <a:rPr lang="en-US" dirty="0" smtClean="0"/>
              <a:t>( c ) 2. The ESL Curriculum shall be cross referenced  to the district’s bilingual education and content area curricula to ensure that ESL instruction is correlated to all the content areas being taught.</a:t>
            </a:r>
          </a:p>
        </p:txBody>
      </p:sp>
      <p:sp>
        <p:nvSpPr>
          <p:cNvPr id="4" name="Title 1"/>
          <p:cNvSpPr txBox="1">
            <a:spLocks/>
          </p:cNvSpPr>
          <p:nvPr/>
        </p:nvSpPr>
        <p:spPr bwMode="auto">
          <a:xfrm>
            <a:off x="457200" y="274638"/>
            <a:ext cx="8229600" cy="1858962"/>
          </a:xfrm>
          <a:prstGeom prst="rect">
            <a:avLst/>
          </a:prstGeom>
          <a:solidFill>
            <a:schemeClr val="accent1">
              <a:lumMod val="20000"/>
              <a:lumOff val="80000"/>
            </a:schemeClr>
          </a:solidFill>
          <a:ln w="9525">
            <a:solidFill>
              <a:schemeClr val="accent1"/>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50800" dist="38100" algn="tr" rotWithShape="0">
                    <a:prstClr val="black">
                      <a:alpha val="40000"/>
                    </a:prstClr>
                  </a:outerShdw>
                </a:effectLst>
                <a:uLnTx/>
                <a:uFillTx/>
                <a:latin typeface="+mj-lt"/>
                <a:ea typeface="+mj-ea"/>
                <a:cs typeface="+mj-cs"/>
              </a:rPr>
              <a:t>NJAC 6A:15-1.4</a:t>
            </a:r>
            <a:r>
              <a:rPr kumimoji="0" lang="en-US" sz="4000" b="1" i="0" u="none" strike="noStrike" kern="1200" cap="none" spc="0" normalizeH="0" baseline="0" noProof="0" dirty="0" smtClean="0">
                <a:ln>
                  <a:noFill/>
                </a:ln>
                <a:solidFill>
                  <a:schemeClr val="tx1"/>
                </a:solidFill>
                <a:effectLst/>
                <a:uLnTx/>
                <a:uFillTx/>
                <a:latin typeface="+mj-lt"/>
                <a:ea typeface="+mj-ea"/>
                <a:cs typeface="+mj-cs"/>
              </a:rPr>
              <a:t> </a:t>
            </a:r>
            <a:br>
              <a:rPr kumimoji="0" lang="en-US" sz="4000" b="1" i="0" u="none" strike="noStrike" kern="1200" cap="none" spc="0" normalizeH="0" baseline="0" noProof="0" dirty="0" smtClean="0">
                <a:ln>
                  <a:noFill/>
                </a:ln>
                <a:solidFill>
                  <a:schemeClr val="tx1"/>
                </a:solidFill>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uLnTx/>
                <a:uFillTx/>
                <a:latin typeface="+mj-lt"/>
                <a:ea typeface="+mj-ea"/>
                <a:cs typeface="+mj-cs"/>
              </a:rPr>
              <a:t>Bilingual programs for </a:t>
            </a:r>
            <a:br>
              <a:rPr kumimoji="0" lang="en-US" sz="4000" b="1" i="0" u="none" strike="noStrike" kern="1200" cap="none" spc="0" normalizeH="0" baseline="0" noProof="0" dirty="0" smtClean="0">
                <a:ln>
                  <a:noFill/>
                </a:ln>
                <a:solidFill>
                  <a:schemeClr val="tx1"/>
                </a:solidFill>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uLnTx/>
                <a:uFillTx/>
                <a:latin typeface="+mj-lt"/>
                <a:ea typeface="+mj-ea"/>
                <a:cs typeface="+mj-cs"/>
              </a:rPr>
              <a:t>limited English proficient students</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Title 1"/>
          <p:cNvSpPr>
            <a:spLocks noGrp="1"/>
          </p:cNvSpPr>
          <p:nvPr>
            <p:ph type="title"/>
          </p:nvPr>
        </p:nvSpPr>
        <p:spPr>
          <a:xfrm>
            <a:off x="228600" y="274638"/>
            <a:ext cx="8686800" cy="1858962"/>
          </a:xfrm>
          <a:solidFill>
            <a:schemeClr val="accent1">
              <a:lumMod val="20000"/>
              <a:lumOff val="80000"/>
            </a:schemeClr>
          </a:solidFill>
          <a:ln>
            <a:solidFill>
              <a:schemeClr val="accent1"/>
            </a:solidFill>
          </a:ln>
        </p:spPr>
        <p:txBody>
          <a:bodyPr/>
          <a:lstStyle/>
          <a:p>
            <a:pPr eaLnBrk="1" hangingPunct="1">
              <a:defRPr/>
            </a:pPr>
            <a:r>
              <a:rPr lang="en-US" sz="4000" b="1" dirty="0" smtClean="0">
                <a:effectLst>
                  <a:outerShdw blurRad="50800" dist="38100" algn="tr" rotWithShape="0">
                    <a:prstClr val="black">
                      <a:alpha val="40000"/>
                    </a:prstClr>
                  </a:outerShdw>
                </a:effectLst>
              </a:rPr>
              <a:t>NJAC 6A:15-1.4</a:t>
            </a:r>
            <a:r>
              <a:rPr lang="en-US" sz="4000" b="1" dirty="0" smtClean="0"/>
              <a:t> </a:t>
            </a:r>
            <a:br>
              <a:rPr lang="en-US" sz="4000" b="1" dirty="0" smtClean="0"/>
            </a:br>
            <a:r>
              <a:rPr lang="en-US" sz="4000" b="1" dirty="0" smtClean="0"/>
              <a:t>Bilingual programs for </a:t>
            </a:r>
            <a:br>
              <a:rPr lang="en-US" sz="4000" b="1" dirty="0" smtClean="0"/>
            </a:br>
            <a:r>
              <a:rPr lang="en-US" sz="4000" b="1" dirty="0" smtClean="0"/>
              <a:t>limited English proficient students</a:t>
            </a:r>
            <a:endParaRPr lang="en-US" sz="4000" b="1" dirty="0"/>
          </a:p>
        </p:txBody>
      </p:sp>
      <p:pic>
        <p:nvPicPr>
          <p:cNvPr id="7"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1"/>
          <p:cNvSpPr>
            <a:spLocks noChangeArrowheads="1"/>
          </p:cNvSpPr>
          <p:nvPr/>
        </p:nvSpPr>
        <p:spPr bwMode="auto">
          <a:xfrm>
            <a:off x="228600" y="1089183"/>
            <a:ext cx="8534400" cy="50475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Unit Learning Targets</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20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Students will i</a:t>
            </a:r>
            <a:r>
              <a:rPr lang="en-US" sz="2000" dirty="0" smtClean="0">
                <a:latin typeface="Times New Roman" pitchFamily="18" charset="0"/>
                <a:ea typeface="Times New Roman" pitchFamily="18" charset="0"/>
                <a:cs typeface="Times New Roman" pitchFamily="18" charset="0"/>
              </a:rPr>
              <a:t>dentify, understand, and use language appropriate for the functions of persuasion, summarizing, retelling, sequencing, expressing cause/effect, and description through the development of a fictional character who lived during the time of the Holocaust</a:t>
            </a:r>
            <a:r>
              <a:rPr lang="en-US" dirty="0" smtClean="0">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lang="en-US" sz="2000" b="1" dirty="0" smtClean="0">
                <a:latin typeface="Times New Roman" pitchFamily="18" charset="0"/>
                <a:cs typeface="Times New Roman" pitchFamily="18" charset="0"/>
              </a:rPr>
              <a:t>Lesson targets:</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Understand, interpret, and apply written and spoken language;</a:t>
            </a: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Identify, understand, and apply language form, function, and vocabulary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appropriately with consideration to the audience and purpose, when speaking or </a:t>
            </a:r>
            <a:r>
              <a:rPr kumimoji="0" lang="en-US" b="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writing;</a:t>
            </a: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Identify, understand, and apply the strategies of using context clues, cognates, and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affixes when reading for informational purposes;</a:t>
            </a: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Identify, understand, and use language to question, clarify understanding, analyze,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synthesize, and evaluate information when listening, reading, speaking, and writing</a:t>
            </a:r>
            <a:r>
              <a:rPr kumimoji="0" lang="en-US" b="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baseline="0"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the context of the contents of social/instructional language, language arts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literacy, mathematics, science, and social studies, through learning activities and </a:t>
            </a:r>
          </a:p>
          <a:p>
            <a:pPr marL="0" marR="0" lvl="0" indent="0" algn="l" defTabSz="914400" rtl="0" eaLnBrk="0" fontAlgn="base" latinLnBrk="0" hangingPunct="0">
              <a:lnSpc>
                <a:spcPct val="100000"/>
              </a:lnSpc>
              <a:spcBef>
                <a:spcPct val="0"/>
              </a:spcBef>
              <a:spcAft>
                <a:spcPct val="0"/>
              </a:spcAft>
              <a:buClrTx/>
              <a:buSzTx/>
              <a:tabLst>
                <a:tab pos="914400" algn="l"/>
              </a:tabLst>
            </a:pPr>
            <a:r>
              <a:rPr lang="en-US" dirty="0" smtClean="0">
                <a:latin typeface="Times New Roman" pitchFamily="18" charset="0"/>
                <a:ea typeface="Times New Roman" pitchFamily="18" charset="0"/>
                <a:cs typeface="Times New Roman" pitchFamily="18" charset="0"/>
              </a:rPr>
              <a:t>     </a:t>
            </a:r>
            <a:r>
              <a:rPr kumimoji="0" lang="en-US"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experiences related to the Holocaust and events leading up to World War II.</a:t>
            </a: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Title 1"/>
          <p:cNvSpPr txBox="1">
            <a:spLocks/>
          </p:cNvSpPr>
          <p:nvPr/>
        </p:nvSpPr>
        <p:spPr>
          <a:xfrm>
            <a:off x="381000" y="152400"/>
            <a:ext cx="8229600" cy="7620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rgbClr val="0055AA"/>
                </a:solidFill>
                <a:effectLst/>
                <a:uLnTx/>
                <a:uFillTx/>
                <a:latin typeface="Arial" pitchFamily="34" charset="0"/>
                <a:ea typeface="+mj-ea"/>
                <a:cs typeface="Arial" pitchFamily="34" charset="0"/>
              </a:rPr>
              <a:t>Grade Level Cluster 6-8</a:t>
            </a:r>
            <a:endParaRPr kumimoji="0" lang="en-US" sz="4400" b="1" i="0" u="none" strike="noStrike" kern="1200" cap="none" spc="0" normalizeH="0" baseline="0" noProof="0" dirty="0">
              <a:ln>
                <a:noFill/>
              </a:ln>
              <a:solidFill>
                <a:srgbClr val="0055AA"/>
              </a:solidFill>
              <a:effectLst/>
              <a:uLnTx/>
              <a:uFillTx/>
              <a:latin typeface="Arial" pitchFamily="34" charset="0"/>
              <a:ea typeface="+mj-ea"/>
              <a:cs typeface="Arial" pitchFamily="34" charset="0"/>
            </a:endParaRPr>
          </a:p>
        </p:txBody>
      </p:sp>
      <p:pic>
        <p:nvPicPr>
          <p:cNvPr id="7"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153400" cy="1020762"/>
          </a:xfrm>
        </p:spPr>
        <p:txBody>
          <a:bodyPr/>
          <a:lstStyle/>
          <a:p>
            <a:r>
              <a:rPr lang="en-US" sz="4000" dirty="0" smtClean="0">
                <a:latin typeface="Arial Rounded MT Bold" pitchFamily="34" charset="0"/>
              </a:rPr>
              <a:t>Grade Level Cluster: Pre K- 5 </a:t>
            </a:r>
          </a:p>
        </p:txBody>
      </p:sp>
      <p:sp>
        <p:nvSpPr>
          <p:cNvPr id="3075" name="Content Placeholder 2"/>
          <p:cNvSpPr>
            <a:spLocks noGrp="1"/>
          </p:cNvSpPr>
          <p:nvPr>
            <p:ph idx="1"/>
          </p:nvPr>
        </p:nvSpPr>
        <p:spPr>
          <a:ln>
            <a:solidFill>
              <a:schemeClr val="accent1"/>
            </a:solidFill>
          </a:ln>
        </p:spPr>
        <p:txBody>
          <a:bodyPr/>
          <a:lstStyle/>
          <a:p>
            <a:pPr>
              <a:buNone/>
            </a:pPr>
            <a:r>
              <a:rPr lang="en-US" sz="2000" u="sng" dirty="0" err="1" smtClean="0">
                <a:latin typeface="Times New Roman" pitchFamily="18" charset="0"/>
                <a:cs typeface="Times New Roman" pitchFamily="18" charset="0"/>
              </a:rPr>
              <a:t>PreK</a:t>
            </a:r>
            <a:r>
              <a:rPr lang="en-US" sz="2000" u="sng" dirty="0" smtClean="0">
                <a:latin typeface="Times New Roman" pitchFamily="18" charset="0"/>
                <a:cs typeface="Times New Roman" pitchFamily="18" charset="0"/>
              </a:rPr>
              <a:t>-K</a:t>
            </a:r>
          </a:p>
          <a:p>
            <a:pPr>
              <a:buFont typeface="Arial" pitchFamily="34" charset="0"/>
              <a:buChar char="•"/>
            </a:pPr>
            <a:r>
              <a:rPr lang="en-US" sz="2000" dirty="0" err="1" smtClean="0">
                <a:latin typeface="Times New Roman" pitchFamily="18" charset="0"/>
                <a:cs typeface="Times New Roman" pitchFamily="18" charset="0"/>
              </a:rPr>
              <a:t>Sandee</a:t>
            </a:r>
            <a:r>
              <a:rPr lang="en-US" sz="2000" dirty="0" smtClean="0">
                <a:latin typeface="Times New Roman" pitchFamily="18" charset="0"/>
                <a:cs typeface="Times New Roman" pitchFamily="18" charset="0"/>
              </a:rPr>
              <a:t> McHugh-McBride        	Retired, Howell</a:t>
            </a:r>
          </a:p>
          <a:p>
            <a:pPr>
              <a:buFont typeface="Arial" pitchFamily="34" charset="0"/>
              <a:buChar char="•"/>
            </a:pPr>
            <a:r>
              <a:rPr lang="en-US" sz="2000" dirty="0" smtClean="0">
                <a:latin typeface="Times New Roman" pitchFamily="18" charset="0"/>
                <a:cs typeface="Times New Roman" pitchFamily="18" charset="0"/>
              </a:rPr>
              <a:t>Monica </a:t>
            </a:r>
            <a:r>
              <a:rPr lang="en-US" sz="2000" dirty="0" err="1" smtClean="0">
                <a:latin typeface="Times New Roman" pitchFamily="18" charset="0"/>
                <a:cs typeface="Times New Roman" pitchFamily="18" charset="0"/>
              </a:rPr>
              <a:t>Schnee</a:t>
            </a:r>
            <a:r>
              <a:rPr lang="en-US" sz="2000" dirty="0" smtClean="0">
                <a:latin typeface="Times New Roman" pitchFamily="18" charset="0"/>
                <a:cs typeface="Times New Roman" pitchFamily="18" charset="0"/>
              </a:rPr>
              <a:t> 		River Edge</a:t>
            </a:r>
          </a:p>
          <a:p>
            <a:pPr>
              <a:buNone/>
            </a:pPr>
            <a:r>
              <a:rPr lang="en-US" sz="2000" u="sng" dirty="0" smtClean="0">
                <a:latin typeface="Times New Roman" pitchFamily="18" charset="0"/>
                <a:cs typeface="Times New Roman" pitchFamily="18" charset="0"/>
              </a:rPr>
              <a:t>Grades 1-2</a:t>
            </a:r>
          </a:p>
          <a:p>
            <a:pPr>
              <a:buFont typeface="Arial" pitchFamily="34" charset="0"/>
              <a:buChar char="•"/>
            </a:pPr>
            <a:r>
              <a:rPr lang="en-US" sz="2000" dirty="0" smtClean="0">
                <a:latin typeface="Times New Roman" pitchFamily="18" charset="0"/>
                <a:cs typeface="Times New Roman" pitchFamily="18" charset="0"/>
              </a:rPr>
              <a:t>Kathleen Fernandez		Lumberton</a:t>
            </a:r>
          </a:p>
          <a:p>
            <a:pPr>
              <a:buFont typeface="Arial" pitchFamily="34" charset="0"/>
              <a:buChar char="•"/>
            </a:pPr>
            <a:r>
              <a:rPr lang="en-US" sz="2000" dirty="0" smtClean="0">
                <a:latin typeface="Times New Roman" pitchFamily="18" charset="0"/>
                <a:cs typeface="Times New Roman" pitchFamily="18" charset="0"/>
              </a:rPr>
              <a:t>Patricia </a:t>
            </a:r>
            <a:r>
              <a:rPr lang="en-US" sz="2000" dirty="0" err="1" smtClean="0">
                <a:latin typeface="Times New Roman" pitchFamily="18" charset="0"/>
                <a:cs typeface="Times New Roman" pitchFamily="18" charset="0"/>
              </a:rPr>
              <a:t>Jasinski</a:t>
            </a:r>
            <a:r>
              <a:rPr lang="en-US" sz="2000" dirty="0" smtClean="0">
                <a:latin typeface="Times New Roman" pitchFamily="18" charset="0"/>
                <a:cs typeface="Times New Roman" pitchFamily="18" charset="0"/>
              </a:rPr>
              <a:t> 		Absecon</a:t>
            </a:r>
          </a:p>
          <a:p>
            <a:pPr>
              <a:buFont typeface="Arial" pitchFamily="34" charset="0"/>
              <a:buChar char="•"/>
            </a:pPr>
            <a:r>
              <a:rPr lang="en-US" sz="2000" dirty="0" smtClean="0">
                <a:latin typeface="Times New Roman" pitchFamily="18" charset="0"/>
                <a:cs typeface="Times New Roman" pitchFamily="18" charset="0"/>
              </a:rPr>
              <a:t>Elizabeth </a:t>
            </a:r>
            <a:r>
              <a:rPr lang="en-US" sz="2000" dirty="0" err="1" smtClean="0">
                <a:latin typeface="Times New Roman" pitchFamily="18" charset="0"/>
                <a:cs typeface="Times New Roman" pitchFamily="18" charset="0"/>
              </a:rPr>
              <a:t>Solowey</a:t>
            </a:r>
            <a:r>
              <a:rPr lang="en-US" sz="2000" dirty="0" smtClean="0">
                <a:latin typeface="Times New Roman" pitchFamily="18" charset="0"/>
                <a:cs typeface="Times New Roman" pitchFamily="18" charset="0"/>
              </a:rPr>
              <a:t>		Oaklyn</a:t>
            </a:r>
          </a:p>
          <a:p>
            <a:pPr>
              <a:buNone/>
            </a:pPr>
            <a:r>
              <a:rPr lang="en-US" sz="2000" u="sng" dirty="0" smtClean="0">
                <a:latin typeface="Times New Roman" pitchFamily="18" charset="0"/>
                <a:cs typeface="Times New Roman" pitchFamily="18" charset="0"/>
              </a:rPr>
              <a:t>Grades 3-5</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Daniel Angelo      		Atlantic City</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Cassandra Lawrence	     	Perth Amboy</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Sandy </a:t>
            </a:r>
            <a:r>
              <a:rPr lang="en-US" sz="2000" dirty="0" err="1" smtClean="0">
                <a:latin typeface="Times New Roman" pitchFamily="18" charset="0"/>
                <a:cs typeface="Times New Roman" pitchFamily="18" charset="0"/>
              </a:rPr>
              <a:t>Nahmias</a:t>
            </a:r>
            <a:r>
              <a:rPr lang="en-US" sz="2000" dirty="0" smtClean="0">
                <a:latin typeface="Times New Roman" pitchFamily="18" charset="0"/>
                <a:cs typeface="Times New Roman" pitchFamily="18" charset="0"/>
              </a:rPr>
              <a:t>		Roselle</a:t>
            </a:r>
          </a:p>
          <a:p>
            <a:pPr fontAlgn="auto">
              <a:spcAft>
                <a:spcPts val="0"/>
              </a:spcAft>
              <a:buFont typeface="Arial" pitchFamily="34" charset="0"/>
              <a:buChar char="•"/>
              <a:defRPr/>
            </a:pPr>
            <a:r>
              <a:rPr lang="en-US" sz="2000" dirty="0" err="1" smtClean="0">
                <a:latin typeface="Times New Roman" pitchFamily="18" charset="0"/>
                <a:cs typeface="Times New Roman" pitchFamily="18" charset="0"/>
              </a:rPr>
              <a:t>Jory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Samkoff</a:t>
            </a:r>
            <a:r>
              <a:rPr lang="en-US" sz="2000" dirty="0" smtClean="0">
                <a:latin typeface="Times New Roman" pitchFamily="18" charset="0"/>
                <a:cs typeface="Times New Roman" pitchFamily="18" charset="0"/>
              </a:rPr>
              <a:t>			Clifton</a:t>
            </a:r>
            <a:endParaRPr lang="en-US" sz="2000" u="sng" dirty="0" smtClean="0">
              <a:latin typeface="Times New Roman" pitchFamily="18" charset="0"/>
              <a:cs typeface="Times New Roman" pitchFamily="18" charset="0"/>
            </a:endParaRPr>
          </a:p>
          <a:p>
            <a:pPr>
              <a:buFont typeface="Arial" pitchFamily="34" charset="0"/>
              <a:buChar char="•"/>
            </a:pPr>
            <a:endParaRPr lang="en-US" sz="2000" u="sng"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p:txBody>
      </p:sp>
      <p:pic>
        <p:nvPicPr>
          <p:cNvPr id="3076" name="Picture 6" descr="C:\Users\Babted\AppData\Local\Microsoft\Windows\Temporary Internet Files\Content.IE5\PKRRJL3S\MC900311812[1].wmf"/>
          <p:cNvPicPr>
            <a:picLocks noChangeAspect="1" noChangeArrowheads="1"/>
          </p:cNvPicPr>
          <p:nvPr/>
        </p:nvPicPr>
        <p:blipFill>
          <a:blip r:embed="rId3" cstate="print"/>
          <a:srcRect/>
          <a:stretch>
            <a:fillRect/>
          </a:stretch>
        </p:blipFill>
        <p:spPr bwMode="auto">
          <a:xfrm>
            <a:off x="6400800" y="1600200"/>
            <a:ext cx="2133600" cy="1981200"/>
          </a:xfrm>
          <a:prstGeom prst="rect">
            <a:avLst/>
          </a:prstGeom>
          <a:noFill/>
          <a:ln w="9525">
            <a:noFill/>
            <a:miter lim="800000"/>
            <a:headEnd/>
            <a:tailEnd/>
          </a:ln>
        </p:spPr>
      </p:pic>
      <p:pic>
        <p:nvPicPr>
          <p:cNvPr id="5" name="Picture 3" descr="C:\Users\Babted\AppData\Local\Microsoft\Windows\Temporary Internet Files\Content.IE5\RV48U48I\MC910216990[1].png"/>
          <p:cNvPicPr>
            <a:picLocks noChangeAspect="1" noChangeArrowheads="1"/>
          </p:cNvPicPr>
          <p:nvPr/>
        </p:nvPicPr>
        <p:blipFill>
          <a:blip r:embed="rId4" cstate="print"/>
          <a:srcRect/>
          <a:stretch>
            <a:fillRect/>
          </a:stretch>
        </p:blipFill>
        <p:spPr bwMode="auto">
          <a:xfrm>
            <a:off x="5791200" y="4038600"/>
            <a:ext cx="2041071" cy="1905000"/>
          </a:xfrm>
          <a:prstGeom prst="rect">
            <a:avLst/>
          </a:prstGeom>
          <a:noFill/>
          <a:ln w="9525">
            <a:noFill/>
            <a:miter lim="800000"/>
            <a:headEnd/>
            <a:tailEnd/>
          </a:ln>
        </p:spPr>
      </p:pic>
      <p:pic>
        <p:nvPicPr>
          <p:cNvPr id="6" name="Picture 15" descr="wida_logo"/>
          <p:cNvPicPr>
            <a:picLocks noChangeAspect="1" noChangeArrowheads="1"/>
          </p:cNvPicPr>
          <p:nvPr/>
        </p:nvPicPr>
        <p:blipFill>
          <a:blip r:embed="rId5"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latin typeface="Arial Rounded MT Bold" pitchFamily="34" charset="0"/>
              </a:rPr>
              <a:t>Grade</a:t>
            </a:r>
            <a:r>
              <a:rPr lang="en-US" dirty="0" smtClean="0"/>
              <a:t> </a:t>
            </a:r>
            <a:r>
              <a:rPr lang="en-US" dirty="0" smtClean="0">
                <a:latin typeface="Arial Rounded MT Bold" pitchFamily="34" charset="0"/>
              </a:rPr>
              <a:t>Level Cluster: 6-12</a:t>
            </a:r>
            <a:endParaRPr lang="en-US" dirty="0" smtClean="0"/>
          </a:p>
        </p:txBody>
      </p:sp>
      <p:sp>
        <p:nvSpPr>
          <p:cNvPr id="6" name="Content Placeholder 5"/>
          <p:cNvSpPr>
            <a:spLocks noGrp="1"/>
          </p:cNvSpPr>
          <p:nvPr>
            <p:ph idx="1"/>
          </p:nvPr>
        </p:nvSpPr>
        <p:spPr>
          <a:xfrm>
            <a:off x="2971800" y="1600200"/>
            <a:ext cx="5715000" cy="4525963"/>
          </a:xfrm>
        </p:spPr>
        <p:txBody>
          <a:bodyPr rtlCol="0">
            <a:normAutofit/>
          </a:bodyPr>
          <a:lstStyle/>
          <a:p>
            <a:pPr fontAlgn="auto">
              <a:spcAft>
                <a:spcPts val="0"/>
              </a:spcAft>
              <a:buNone/>
              <a:defRPr/>
            </a:pPr>
            <a:r>
              <a:rPr lang="en-US" sz="2000" u="sng" dirty="0" smtClean="0">
                <a:latin typeface="Times New Roman" pitchFamily="18" charset="0"/>
                <a:cs typeface="Times New Roman" pitchFamily="18" charset="0"/>
              </a:rPr>
              <a:t>Grades 6-8</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Stephanie Abelson		Howell </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Kevin </a:t>
            </a:r>
            <a:r>
              <a:rPr lang="en-US" sz="2000" dirty="0" err="1" smtClean="0">
                <a:latin typeface="Times New Roman" pitchFamily="18" charset="0"/>
                <a:cs typeface="Times New Roman" pitchFamily="18" charset="0"/>
              </a:rPr>
              <a:t>LaMastra</a:t>
            </a:r>
            <a:r>
              <a:rPr lang="en-US" sz="2000" dirty="0" smtClean="0">
                <a:latin typeface="Times New Roman" pitchFamily="18" charset="0"/>
                <a:cs typeface="Times New Roman" pitchFamily="18" charset="0"/>
              </a:rPr>
              <a:t>       		Linden</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Jackie Moore			Howell</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Eva </a:t>
            </a:r>
            <a:r>
              <a:rPr lang="en-US" sz="2000" dirty="0" err="1" smtClean="0">
                <a:latin typeface="Times New Roman" pitchFamily="18" charset="0"/>
                <a:cs typeface="Times New Roman" pitchFamily="18" charset="0"/>
              </a:rPr>
              <a:t>Rogozinski</a:t>
            </a:r>
            <a:r>
              <a:rPr lang="en-US" sz="2000" dirty="0" smtClean="0">
                <a:latin typeface="Times New Roman" pitchFamily="18" charset="0"/>
                <a:cs typeface="Times New Roman" pitchFamily="18" charset="0"/>
              </a:rPr>
              <a:t>		Clifton</a:t>
            </a:r>
          </a:p>
          <a:p>
            <a:pPr fontAlgn="auto">
              <a:spcAft>
                <a:spcPts val="0"/>
              </a:spcAft>
              <a:buFont typeface="Wingdings" pitchFamily="2" charset="2"/>
              <a:buChar char="v"/>
              <a:defRPr/>
            </a:pPr>
            <a:r>
              <a:rPr lang="en-US" sz="2000" dirty="0" err="1" smtClean="0">
                <a:latin typeface="Times New Roman" pitchFamily="18" charset="0"/>
                <a:cs typeface="Times New Roman" pitchFamily="18" charset="0"/>
              </a:rPr>
              <a:t>Yasmin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Manno</a:t>
            </a:r>
            <a:r>
              <a:rPr lang="en-US" sz="2000" dirty="0" smtClean="0">
                <a:latin typeface="Times New Roman" pitchFamily="18" charset="0"/>
                <a:cs typeface="Times New Roman" pitchFamily="18" charset="0"/>
              </a:rPr>
              <a:t>-Hernandez	Newark</a:t>
            </a:r>
          </a:p>
          <a:p>
            <a:pPr fontAlgn="auto">
              <a:spcAft>
                <a:spcPts val="0"/>
              </a:spcAft>
              <a:buFont typeface="Wingdings" pitchFamily="2" charset="2"/>
              <a:buChar char="v"/>
              <a:defRPr/>
            </a:pPr>
            <a:endParaRPr lang="en-US" sz="2000" dirty="0" smtClean="0">
              <a:latin typeface="Times New Roman" pitchFamily="18" charset="0"/>
              <a:cs typeface="Times New Roman" pitchFamily="18" charset="0"/>
            </a:endParaRPr>
          </a:p>
          <a:p>
            <a:pPr fontAlgn="auto">
              <a:spcAft>
                <a:spcPts val="0"/>
              </a:spcAft>
              <a:buNone/>
              <a:defRPr/>
            </a:pPr>
            <a:r>
              <a:rPr lang="en-US" sz="2000" u="sng" dirty="0" smtClean="0">
                <a:latin typeface="Times New Roman" pitchFamily="18" charset="0"/>
                <a:cs typeface="Times New Roman" pitchFamily="18" charset="0"/>
              </a:rPr>
              <a:t>Grades 9-12</a:t>
            </a:r>
          </a:p>
          <a:p>
            <a:pPr fontAlgn="auto">
              <a:spcAft>
                <a:spcPts val="0"/>
              </a:spcAft>
              <a:buFont typeface="Wingdings" pitchFamily="2" charset="2"/>
              <a:buChar char="v"/>
              <a:defRPr/>
            </a:pPr>
            <a:r>
              <a:rPr lang="en-US" sz="2000" dirty="0" err="1" smtClean="0">
                <a:latin typeface="Times New Roman" pitchFamily="18" charset="0"/>
                <a:cs typeface="Times New Roman" pitchFamily="18" charset="0"/>
              </a:rPr>
              <a:t>Caia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Schlessinger</a:t>
            </a:r>
            <a:r>
              <a:rPr lang="en-US" sz="2000" dirty="0" smtClean="0">
                <a:latin typeface="Times New Roman" pitchFamily="18" charset="0"/>
                <a:cs typeface="Times New Roman" pitchFamily="18" charset="0"/>
              </a:rPr>
              <a:t>	       Freehold Regional	</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Brenda Avila			West Orange</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Petra Liz-</a:t>
            </a:r>
            <a:r>
              <a:rPr lang="en-US" sz="2000" dirty="0" err="1" smtClean="0">
                <a:latin typeface="Times New Roman" pitchFamily="18" charset="0"/>
                <a:cs typeface="Times New Roman" pitchFamily="18" charset="0"/>
              </a:rPr>
              <a:t>Morell</a:t>
            </a:r>
            <a:r>
              <a:rPr lang="en-US" sz="2000" dirty="0" smtClean="0">
                <a:latin typeface="Times New Roman" pitchFamily="18" charset="0"/>
                <a:cs typeface="Times New Roman" pitchFamily="18" charset="0"/>
              </a:rPr>
              <a:t>		Paterson </a:t>
            </a:r>
          </a:p>
          <a:p>
            <a:pPr fontAlgn="auto">
              <a:spcAft>
                <a:spcPts val="0"/>
              </a:spcAft>
              <a:buFont typeface="Wingdings" pitchFamily="2" charset="2"/>
              <a:buChar char="v"/>
              <a:defRPr/>
            </a:pPr>
            <a:endParaRPr lang="en-US" dirty="0" smtClean="0"/>
          </a:p>
        </p:txBody>
      </p:sp>
      <p:pic>
        <p:nvPicPr>
          <p:cNvPr id="6148" name="Picture 4" descr="C:\Users\Babted\AppData\Local\Microsoft\Windows\Temporary Internet Files\Content.IE5\RV48U48I\MP900438991[1].jpg"/>
          <p:cNvPicPr>
            <a:picLocks noChangeAspect="1" noChangeArrowheads="1"/>
          </p:cNvPicPr>
          <p:nvPr/>
        </p:nvPicPr>
        <p:blipFill>
          <a:blip r:embed="rId3" cstate="print"/>
          <a:srcRect/>
          <a:stretch>
            <a:fillRect/>
          </a:stretch>
        </p:blipFill>
        <p:spPr bwMode="auto">
          <a:xfrm>
            <a:off x="685800" y="1905000"/>
            <a:ext cx="1977292" cy="1676400"/>
          </a:xfrm>
          <a:prstGeom prst="rect">
            <a:avLst/>
          </a:prstGeom>
          <a:noFill/>
          <a:ln w="9525">
            <a:noFill/>
            <a:miter lim="800000"/>
            <a:headEnd/>
            <a:tailEnd/>
          </a:ln>
        </p:spPr>
      </p:pic>
      <p:pic>
        <p:nvPicPr>
          <p:cNvPr id="5" name="Picture 8" descr="C:\Users\Babted\AppData\Local\Microsoft\Windows\Temporary Internet Files\Content.IE5\9CJYWO52\MC910217050[1].png"/>
          <p:cNvPicPr>
            <a:picLocks noChangeAspect="1" noChangeArrowheads="1"/>
          </p:cNvPicPr>
          <p:nvPr/>
        </p:nvPicPr>
        <p:blipFill>
          <a:blip r:embed="rId4" cstate="print"/>
          <a:srcRect/>
          <a:stretch>
            <a:fillRect/>
          </a:stretch>
        </p:blipFill>
        <p:spPr bwMode="auto">
          <a:xfrm>
            <a:off x="838200" y="4191000"/>
            <a:ext cx="1928813" cy="1718035"/>
          </a:xfrm>
          <a:prstGeom prst="rect">
            <a:avLst/>
          </a:prstGeom>
          <a:noFill/>
          <a:ln w="9525">
            <a:noFill/>
            <a:miter lim="800000"/>
            <a:headEnd/>
            <a:tailEnd/>
          </a:ln>
        </p:spPr>
      </p:pic>
      <p:pic>
        <p:nvPicPr>
          <p:cNvPr id="7" name="Picture 15" descr="wida_logo"/>
          <p:cNvPicPr>
            <a:picLocks noChangeAspect="1" noChangeArrowheads="1"/>
          </p:cNvPicPr>
          <p:nvPr/>
        </p:nvPicPr>
        <p:blipFill>
          <a:blip r:embed="rId5"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hlinkClick r:id="rId2"/>
              </a:rPr>
              <a:t>www.wida.us</a:t>
            </a:r>
            <a:endParaRPr lang="en-US" dirty="0" smtClean="0"/>
          </a:p>
          <a:p>
            <a:r>
              <a:rPr lang="en-US" dirty="0" smtClean="0"/>
              <a:t>http://www.corestandards.org/</a:t>
            </a:r>
          </a:p>
          <a:p>
            <a:r>
              <a:rPr lang="en-US" dirty="0" smtClean="0">
                <a:hlinkClick r:id="rId3"/>
              </a:rPr>
              <a:t>https://www13.state.nj.us/NJCCCS/</a:t>
            </a:r>
            <a:r>
              <a:rPr lang="en-US" dirty="0" smtClean="0"/>
              <a:t> </a:t>
            </a:r>
          </a:p>
          <a:p>
            <a:r>
              <a:rPr lang="en-US" dirty="0" smtClean="0">
                <a:hlinkClick r:id="rId4"/>
              </a:rPr>
              <a:t>http://www.esldesk.com/vocabulary/academic</a:t>
            </a:r>
            <a:r>
              <a:rPr lang="en-US" dirty="0" smtClean="0"/>
              <a:t> </a:t>
            </a:r>
          </a:p>
          <a:p>
            <a:r>
              <a:rPr lang="en-US" dirty="0" smtClean="0">
                <a:hlinkClick r:id="rId5"/>
              </a:rPr>
              <a:t>http://www.grantwiggins.org/</a:t>
            </a:r>
            <a:r>
              <a:rPr lang="en-US" dirty="0" smtClean="0"/>
              <a:t> </a:t>
            </a:r>
          </a:p>
          <a:p>
            <a:pPr>
              <a:buNone/>
            </a:pPr>
            <a:endParaRPr lang="en-US" dirty="0" smtClean="0"/>
          </a:p>
        </p:txBody>
      </p:sp>
      <p:pic>
        <p:nvPicPr>
          <p:cNvPr id="4" name="Picture 15" descr="wida_logo"/>
          <p:cNvPicPr>
            <a:picLocks noChangeAspect="1" noChangeArrowheads="1"/>
          </p:cNvPicPr>
          <p:nvPr/>
        </p:nvPicPr>
        <p:blipFill>
          <a:blip r:embed="rId6"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r>
              <a:rPr lang="en-US" sz="1400" dirty="0" err="1" smtClean="0">
                <a:latin typeface="Times New Roman" pitchFamily="18" charset="0"/>
                <a:cs typeface="Times New Roman" pitchFamily="18" charset="0"/>
              </a:rPr>
              <a:t>Chamot</a:t>
            </a:r>
            <a:r>
              <a:rPr lang="en-US" sz="1400" dirty="0" smtClean="0">
                <a:latin typeface="Times New Roman" pitchFamily="18" charset="0"/>
                <a:cs typeface="Times New Roman" pitchFamily="18" charset="0"/>
              </a:rPr>
              <a:t>, A., (2009). The CALLA  handbook: Implementing the cognitive academic language learning approach., 2</a:t>
            </a:r>
            <a:r>
              <a:rPr lang="en-US" sz="1400" baseline="30000" dirty="0" smtClean="0">
                <a:latin typeface="Times New Roman" pitchFamily="18" charset="0"/>
                <a:cs typeface="Times New Roman" pitchFamily="18" charset="0"/>
              </a:rPr>
              <a:t>nd</a:t>
            </a:r>
            <a:r>
              <a:rPr lang="en-US" sz="1400" dirty="0" smtClean="0">
                <a:latin typeface="Times New Roman" pitchFamily="18" charset="0"/>
                <a:cs typeface="Times New Roman" pitchFamily="18" charset="0"/>
              </a:rPr>
              <a:t> Ed. White Plains, NY: Pearson Education.</a:t>
            </a:r>
          </a:p>
          <a:p>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 Vogt, M., Short, D. (2010). </a:t>
            </a:r>
            <a:r>
              <a:rPr lang="en-US" sz="1400" i="1" dirty="0" smtClean="0">
                <a:latin typeface="Times New Roman" pitchFamily="18" charset="0"/>
                <a:cs typeface="Times New Roman" pitchFamily="18" charset="0"/>
              </a:rPr>
              <a:t>The SIOP model for teaching mathematics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Fisher, D., Frey, N., (2008). </a:t>
            </a:r>
            <a:r>
              <a:rPr lang="en-US" sz="1400" i="1" dirty="0" smtClean="0">
                <a:latin typeface="Times New Roman" pitchFamily="18" charset="0"/>
                <a:cs typeface="Times New Roman" pitchFamily="18" charset="0"/>
              </a:rPr>
              <a:t>Better learning through structured teaching.: A framework  for gradual release of responsibility</a:t>
            </a:r>
            <a:r>
              <a:rPr lang="en-US" sz="1400" dirty="0" smtClean="0">
                <a:latin typeface="Times New Roman" pitchFamily="18" charset="0"/>
                <a:cs typeface="Times New Roman" pitchFamily="18" charset="0"/>
              </a:rPr>
              <a:t>. Alexandria, VA: ASCD.</a:t>
            </a:r>
          </a:p>
          <a:p>
            <a:r>
              <a:rPr lang="en-US" sz="1400" dirty="0" smtClean="0">
                <a:latin typeface="Times New Roman" pitchFamily="18" charset="0"/>
                <a:cs typeface="Times New Roman" pitchFamily="18" charset="0"/>
              </a:rPr>
              <a:t>Fisher, D., Frey, N., (2009). </a:t>
            </a:r>
            <a:r>
              <a:rPr lang="en-US" sz="1400" i="1" dirty="0" smtClean="0">
                <a:latin typeface="Times New Roman" pitchFamily="18" charset="0"/>
                <a:cs typeface="Times New Roman" pitchFamily="18" charset="0"/>
              </a:rPr>
              <a:t>Learning words inside &amp; out: Vocabulary instruction that boosts achievement in all subject areas.</a:t>
            </a:r>
            <a:r>
              <a:rPr lang="en-US" sz="1400" dirty="0" smtClean="0">
                <a:latin typeface="Times New Roman" pitchFamily="18" charset="0"/>
                <a:cs typeface="Times New Roman" pitchFamily="18" charset="0"/>
              </a:rPr>
              <a:t> Portsmouth, NH: Heinemann</a:t>
            </a:r>
          </a:p>
          <a:p>
            <a:r>
              <a:rPr lang="en-US" sz="1400" dirty="0" smtClean="0">
                <a:latin typeface="Times New Roman" pitchFamily="18" charset="0"/>
                <a:cs typeface="Times New Roman" pitchFamily="18" charset="0"/>
              </a:rPr>
              <a:t>Gottlieb, M., </a:t>
            </a:r>
            <a:r>
              <a:rPr lang="en-US" sz="1400" dirty="0" err="1" smtClean="0">
                <a:latin typeface="Times New Roman" pitchFamily="18" charset="0"/>
                <a:cs typeface="Times New Roman" pitchFamily="18" charset="0"/>
              </a:rPr>
              <a:t>Cranley</a:t>
            </a:r>
            <a:r>
              <a:rPr lang="en-US" sz="1400" dirty="0" smtClean="0">
                <a:latin typeface="Times New Roman" pitchFamily="18" charset="0"/>
                <a:cs typeface="Times New Roman" pitchFamily="18" charset="0"/>
              </a:rPr>
              <a:t>, E., </a:t>
            </a:r>
            <a:r>
              <a:rPr lang="en-US" sz="1400" dirty="0" err="1" smtClean="0">
                <a:latin typeface="Times New Roman" pitchFamily="18" charset="0"/>
                <a:cs typeface="Times New Roman" pitchFamily="18" charset="0"/>
              </a:rPr>
              <a:t>Cammilleri</a:t>
            </a:r>
            <a:r>
              <a:rPr lang="en-US" sz="1400" dirty="0" smtClean="0">
                <a:latin typeface="Times New Roman" pitchFamily="18" charset="0"/>
                <a:cs typeface="Times New Roman" pitchFamily="18" charset="0"/>
              </a:rPr>
              <a:t>, A. (2008). </a:t>
            </a:r>
            <a:r>
              <a:rPr lang="en-US" sz="1400" i="1" dirty="0" smtClean="0">
                <a:latin typeface="Times New Roman" pitchFamily="18" charset="0"/>
                <a:cs typeface="Times New Roman" pitchFamily="18" charset="0"/>
              </a:rPr>
              <a:t>English language proficiency standards and resource guide</a:t>
            </a:r>
            <a:r>
              <a:rPr lang="en-US" sz="1400" dirty="0" smtClean="0">
                <a:latin typeface="Times New Roman" pitchFamily="18" charset="0"/>
                <a:cs typeface="Times New Roman" pitchFamily="18" charset="0"/>
              </a:rPr>
              <a:t>. WI: WIDA Consortium.</a:t>
            </a:r>
          </a:p>
          <a:p>
            <a:r>
              <a:rPr lang="en-US" sz="1400" dirty="0" smtClean="0">
                <a:latin typeface="Times New Roman" pitchFamily="18" charset="0"/>
                <a:cs typeface="Times New Roman" pitchFamily="18" charset="0"/>
              </a:rPr>
              <a:t>Short, D., 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(2011). </a:t>
            </a:r>
            <a:r>
              <a:rPr lang="en-US" sz="1400" i="1" dirty="0" smtClean="0">
                <a:latin typeface="Times New Roman" pitchFamily="18" charset="0"/>
                <a:cs typeface="Times New Roman" pitchFamily="18" charset="0"/>
              </a:rPr>
              <a:t>The SIOP model for teaching history-social studies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Short, D., 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(2011). </a:t>
            </a:r>
            <a:r>
              <a:rPr lang="en-US" sz="1400" i="1" dirty="0" smtClean="0">
                <a:latin typeface="Times New Roman" pitchFamily="18" charset="0"/>
                <a:cs typeface="Times New Roman" pitchFamily="18" charset="0"/>
              </a:rPr>
              <a:t>The SIOP model for teaching science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Short, D. (2010). </a:t>
            </a:r>
            <a:r>
              <a:rPr lang="en-US" sz="1400" i="1" dirty="0" smtClean="0">
                <a:latin typeface="Times New Roman" pitchFamily="18" charset="0"/>
                <a:cs typeface="Times New Roman" pitchFamily="18" charset="0"/>
              </a:rPr>
              <a:t>The SIOP model for teaching English language arts to English learners.</a:t>
            </a:r>
            <a:r>
              <a:rPr lang="en-US" sz="1400" dirty="0" smtClean="0">
                <a:latin typeface="Times New Roman" pitchFamily="18" charset="0"/>
                <a:cs typeface="Times New Roman" pitchFamily="18" charset="0"/>
              </a:rPr>
              <a:t> Boston: Pearson.</a:t>
            </a:r>
          </a:p>
          <a:p>
            <a:r>
              <a:rPr lang="en-US" sz="1400" dirty="0" err="1" smtClean="0">
                <a:latin typeface="Times New Roman" pitchFamily="18" charset="0"/>
                <a:cs typeface="Times New Roman" pitchFamily="18" charset="0"/>
              </a:rPr>
              <a:t>Zwiers</a:t>
            </a:r>
            <a:r>
              <a:rPr lang="en-US" sz="1400" dirty="0" smtClean="0">
                <a:latin typeface="Times New Roman" pitchFamily="18" charset="0"/>
                <a:cs typeface="Times New Roman" pitchFamily="18" charset="0"/>
              </a:rPr>
              <a:t>, J. (2008). </a:t>
            </a:r>
            <a:r>
              <a:rPr lang="en-US" sz="1400" i="1" dirty="0" smtClean="0">
                <a:latin typeface="Times New Roman" pitchFamily="18" charset="0"/>
                <a:cs typeface="Times New Roman" pitchFamily="18" charset="0"/>
              </a:rPr>
              <a:t>Building academic language: Essential practices for content classrooms. </a:t>
            </a:r>
            <a:r>
              <a:rPr lang="en-US" sz="1400" dirty="0" smtClean="0">
                <a:latin typeface="Times New Roman" pitchFamily="18" charset="0"/>
                <a:cs typeface="Times New Roman" pitchFamily="18" charset="0"/>
              </a:rPr>
              <a:t>San Francisco: </a:t>
            </a:r>
            <a:r>
              <a:rPr lang="en-US" sz="1400" dirty="0" err="1" smtClean="0">
                <a:latin typeface="Times New Roman" pitchFamily="18" charset="0"/>
                <a:cs typeface="Times New Roman" pitchFamily="18" charset="0"/>
              </a:rPr>
              <a:t>Jossey</a:t>
            </a:r>
            <a:r>
              <a:rPr lang="en-US" sz="1400" dirty="0" smtClean="0">
                <a:latin typeface="Times New Roman" pitchFamily="18" charset="0"/>
                <a:cs typeface="Times New Roman" pitchFamily="18" charset="0"/>
              </a:rPr>
              <a:t>-Bass.</a:t>
            </a:r>
          </a:p>
          <a:p>
            <a:endParaRPr lang="en-US" sz="1400" dirty="0" smtClean="0">
              <a:latin typeface="Times New Roman" pitchFamily="18" charset="0"/>
              <a:cs typeface="Times New Roman" pitchFamily="18" charset="0"/>
            </a:endParaRPr>
          </a:p>
          <a:p>
            <a:endParaRPr lang="en-US" sz="1400" dirty="0" smtClean="0">
              <a:latin typeface="Times New Roman" pitchFamily="18" charset="0"/>
              <a:cs typeface="Times New Roman" pitchFamily="18" charset="0"/>
            </a:endParaRPr>
          </a:p>
          <a:p>
            <a:endParaRPr lang="en-US" sz="1400" dirty="0" smtClean="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p:txBody>
      </p:sp>
      <p:pic>
        <p:nvPicPr>
          <p:cNvPr id="4"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1600200"/>
          </a:xfrm>
          <a:solidFill>
            <a:schemeClr val="accent1">
              <a:lumMod val="20000"/>
              <a:lumOff val="80000"/>
            </a:schemeClr>
          </a:solidFill>
          <a:ln>
            <a:solidFill>
              <a:schemeClr val="accent1"/>
            </a:solidFill>
          </a:ln>
        </p:spPr>
        <p:txBody>
          <a:bodyPr/>
          <a:lstStyle/>
          <a:p>
            <a:r>
              <a:rPr lang="en-US" sz="3600" b="1" dirty="0" smtClean="0">
                <a:latin typeface="Times New Roman" pitchFamily="18" charset="0"/>
                <a:cs typeface="Times New Roman" pitchFamily="18" charset="0"/>
              </a:rPr>
              <a:t>NJAC 6A: 30:</a:t>
            </a:r>
            <a:r>
              <a:rPr lang="en-US" sz="3600" b="1" dirty="0" smtClean="0"/>
              <a:t/>
            </a:r>
            <a:br>
              <a:rPr lang="en-US" sz="3600" b="1" dirty="0" smtClean="0"/>
            </a:br>
            <a:r>
              <a:rPr lang="en-US" sz="3600" b="1" dirty="0" smtClean="0"/>
              <a:t> </a:t>
            </a:r>
            <a:r>
              <a:rPr lang="en-US" sz="3600" b="1" dirty="0" smtClean="0">
                <a:latin typeface="Times New Roman" pitchFamily="18" charset="0"/>
                <a:cs typeface="Times New Roman" pitchFamily="18" charset="0"/>
              </a:rPr>
              <a:t>Quality Single Accountability Continuum</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endParaRPr lang="en-US" dirty="0" smtClean="0"/>
          </a:p>
          <a:p>
            <a:endParaRPr lang="en-US" dirty="0"/>
          </a:p>
        </p:txBody>
      </p:sp>
      <p:graphicFrame>
        <p:nvGraphicFramePr>
          <p:cNvPr id="6" name="Table 5"/>
          <p:cNvGraphicFramePr>
            <a:graphicFrameLocks noGrp="1"/>
          </p:cNvGraphicFramePr>
          <p:nvPr/>
        </p:nvGraphicFramePr>
        <p:xfrm>
          <a:off x="457200" y="2209800"/>
          <a:ext cx="8229600" cy="4437209"/>
        </p:xfrm>
        <a:graphic>
          <a:graphicData uri="http://schemas.openxmlformats.org/drawingml/2006/table">
            <a:tbl>
              <a:tblPr firstRow="1" bandRow="1">
                <a:tableStyleId>{5C22544A-7EE6-4342-B048-85BDC9FD1C3A}</a:tableStyleId>
              </a:tblPr>
              <a:tblGrid>
                <a:gridCol w="8229600"/>
              </a:tblGrid>
              <a:tr h="9306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i="0" dirty="0" smtClean="0">
                          <a:latin typeface="Times New Roman" pitchFamily="18" charset="0"/>
                          <a:cs typeface="Times New Roman" pitchFamily="18" charset="0"/>
                        </a:rPr>
                        <a:t>Instructional strategies and processes support the achievement of the New Jersey Core Curriculum Content Standards (NJCCCS) for all students.</a:t>
                      </a:r>
                      <a:endParaRPr lang="en-US" sz="2400" i="0" dirty="0" smtClean="0">
                        <a:latin typeface="Times New Roman" pitchFamily="18" charset="0"/>
                        <a:cs typeface="Times New Roman" pitchFamily="18" charset="0"/>
                      </a:endParaRPr>
                    </a:p>
                  </a:txBody>
                  <a:tcPr/>
                </a:tc>
              </a:tr>
              <a:tr h="4171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The district requires and verifies instruction for ELL:</a:t>
                      </a:r>
                    </a:p>
                  </a:txBody>
                  <a:tcPr/>
                </a:tc>
              </a:tr>
              <a:tr h="4728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Is based on the district’s curriculum and instructional materials;</a:t>
                      </a:r>
                    </a:p>
                  </a:txBody>
                  <a:tcPr/>
                </a:tc>
              </a:tr>
              <a:tr h="668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Uses aligned materials in their native language, when  bilingual programs are implemented;</a:t>
                      </a:r>
                    </a:p>
                  </a:txBody>
                  <a:tcPr/>
                </a:tc>
              </a:tr>
              <a:tr h="668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Is adapted as necessary, aligned to the EL Proficiency Standards, and communicated to all teachers;</a:t>
                      </a:r>
                    </a:p>
                  </a:txBody>
                  <a:tcPr/>
                </a:tc>
              </a:tr>
              <a:tr h="956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Addresses the subgroup’s performance on statewide and district assessments.</a:t>
                      </a:r>
                    </a:p>
                  </a:txBody>
                  <a:tcPr/>
                </a:tc>
              </a:tr>
            </a:tbl>
          </a:graphicData>
        </a:graphic>
      </p:graphicFrame>
      <p:pic>
        <p:nvPicPr>
          <p:cNvPr id="7" name="Picture 15" descr="wida_logo"/>
          <p:cNvPicPr>
            <a:picLocks noChangeAspect="1" noChangeArrowheads="1"/>
          </p:cNvPicPr>
          <p:nvPr/>
        </p:nvPicPr>
        <p:blipFill>
          <a:blip r:embed="rId2"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228600"/>
            <a:ext cx="8229600" cy="838200"/>
          </a:xfrm>
          <a:ln>
            <a:noFill/>
          </a:ln>
        </p:spPr>
        <p:txBody>
          <a:bodyPr/>
          <a:lstStyle/>
          <a:p>
            <a:pPr eaLnBrk="1" hangingPunct="1"/>
            <a:r>
              <a:rPr lang="en-US" sz="2400" b="1" dirty="0" smtClean="0"/>
              <a:t/>
            </a:r>
            <a:br>
              <a:rPr lang="en-US" sz="2400" b="1" dirty="0" smtClean="0"/>
            </a:br>
            <a:r>
              <a:rPr lang="en-US" b="1" dirty="0" smtClean="0">
                <a:latin typeface="Times New Roman" pitchFamily="18" charset="0"/>
                <a:cs typeface="Times New Roman" pitchFamily="18" charset="0"/>
              </a:rPr>
              <a:t>NJ Curriculum Unit Template     </a:t>
            </a:r>
            <a:r>
              <a:rPr lang="en-US" sz="2400" b="1" dirty="0" smtClean="0"/>
              <a:t/>
            </a:r>
            <a:br>
              <a:rPr lang="en-US" sz="2400" b="1" dirty="0" smtClean="0"/>
            </a:br>
            <a:r>
              <a:rPr lang="en-US" sz="1800" dirty="0" smtClean="0"/>
              <a:t/>
            </a:r>
            <a:br>
              <a:rPr lang="en-US" sz="1800" dirty="0" smtClean="0"/>
            </a:br>
            <a:endParaRPr lang="en-US" sz="1800" dirty="0" smtClean="0"/>
          </a:p>
        </p:txBody>
      </p:sp>
      <p:sp>
        <p:nvSpPr>
          <p:cNvPr id="9219" name="Text Placeholder 3"/>
          <p:cNvSpPr>
            <a:spLocks noGrp="1"/>
          </p:cNvSpPr>
          <p:nvPr>
            <p:ph type="body" idx="1"/>
          </p:nvPr>
        </p:nvSpPr>
        <p:spPr>
          <a:xfrm>
            <a:off x="381000" y="1447800"/>
            <a:ext cx="4040188" cy="639763"/>
          </a:xfrm>
          <a:ln>
            <a:solidFill>
              <a:schemeClr val="accent1"/>
            </a:solidFill>
          </a:ln>
        </p:spPr>
        <p:txBody>
          <a:bodyPr/>
          <a:lstStyle/>
          <a:p>
            <a:pPr eaLnBrk="1" hangingPunct="1"/>
            <a:r>
              <a:rPr lang="en-US" dirty="0" smtClean="0">
                <a:latin typeface="Times New Roman" pitchFamily="18" charset="0"/>
                <a:cs typeface="Times New Roman" pitchFamily="18" charset="0"/>
              </a:rPr>
              <a:t>Twenty-first century themes</a:t>
            </a:r>
          </a:p>
        </p:txBody>
      </p:sp>
      <p:sp>
        <p:nvSpPr>
          <p:cNvPr id="9220" name="Content Placeholder 2"/>
          <p:cNvSpPr>
            <a:spLocks noGrp="1"/>
          </p:cNvSpPr>
          <p:nvPr>
            <p:ph sz="half" idx="2"/>
          </p:nvPr>
        </p:nvSpPr>
        <p:spPr>
          <a:xfrm>
            <a:off x="381000" y="2133600"/>
            <a:ext cx="4040188" cy="3387725"/>
          </a:xfrm>
          <a:ln>
            <a:solidFill>
              <a:schemeClr val="accent1"/>
            </a:solidFill>
          </a:ln>
        </p:spPr>
        <p:txBody>
          <a:bodyPr/>
          <a:lstStyle/>
          <a:p>
            <a:pPr lvl="1" eaLnBrk="1" hangingPunct="1"/>
            <a:r>
              <a:rPr lang="en-US" sz="3200" dirty="0" smtClean="0">
                <a:latin typeface="Times New Roman" pitchFamily="18" charset="0"/>
                <a:cs typeface="Times New Roman" pitchFamily="18" charset="0"/>
              </a:rPr>
              <a:t>Global awareness</a:t>
            </a:r>
          </a:p>
          <a:p>
            <a:pPr lvl="1" eaLnBrk="1" hangingPunct="1"/>
            <a:r>
              <a:rPr lang="en-US" sz="3200" dirty="0" smtClean="0">
                <a:latin typeface="Times New Roman" pitchFamily="18" charset="0"/>
                <a:cs typeface="Times New Roman" pitchFamily="18" charset="0"/>
              </a:rPr>
              <a:t>Financial and economic literacy</a:t>
            </a:r>
          </a:p>
          <a:p>
            <a:pPr lvl="1" eaLnBrk="1" hangingPunct="1"/>
            <a:r>
              <a:rPr lang="en-US" sz="3200" dirty="0" smtClean="0">
                <a:latin typeface="Times New Roman" pitchFamily="18" charset="0"/>
                <a:cs typeface="Times New Roman" pitchFamily="18" charset="0"/>
              </a:rPr>
              <a:t>Health literacy</a:t>
            </a:r>
          </a:p>
          <a:p>
            <a:pPr lvl="1" eaLnBrk="1" hangingPunct="1"/>
            <a:r>
              <a:rPr lang="en-US" sz="3200" dirty="0" smtClean="0">
                <a:latin typeface="Times New Roman" pitchFamily="18" charset="0"/>
                <a:cs typeface="Times New Roman" pitchFamily="18" charset="0"/>
              </a:rPr>
              <a:t>Civic literacy</a:t>
            </a:r>
          </a:p>
          <a:p>
            <a:pPr eaLnBrk="1" hangingPunct="1"/>
            <a:endParaRPr lang="en-US" dirty="0" smtClean="0"/>
          </a:p>
          <a:p>
            <a:pPr eaLnBrk="1" hangingPunct="1"/>
            <a:endParaRPr lang="en-US" b="1" dirty="0" smtClean="0"/>
          </a:p>
        </p:txBody>
      </p:sp>
      <p:sp>
        <p:nvSpPr>
          <p:cNvPr id="9221" name="Text Placeholder 4"/>
          <p:cNvSpPr>
            <a:spLocks noGrp="1"/>
          </p:cNvSpPr>
          <p:nvPr>
            <p:ph type="body" sz="quarter" idx="3"/>
          </p:nvPr>
        </p:nvSpPr>
        <p:spPr>
          <a:xfrm>
            <a:off x="4648200" y="1447800"/>
            <a:ext cx="4041775" cy="639763"/>
          </a:xfrm>
          <a:ln>
            <a:solidFill>
              <a:schemeClr val="accent1"/>
            </a:solidFill>
          </a:ln>
        </p:spPr>
        <p:txBody>
          <a:bodyPr/>
          <a:lstStyle/>
          <a:p>
            <a:pPr eaLnBrk="1" hangingPunct="1"/>
            <a:r>
              <a:rPr lang="en-US" dirty="0" smtClean="0">
                <a:latin typeface="Times New Roman" pitchFamily="18" charset="0"/>
                <a:cs typeface="Times New Roman" pitchFamily="18" charset="0"/>
              </a:rPr>
              <a:t>Twenty-first century skills</a:t>
            </a:r>
          </a:p>
        </p:txBody>
      </p:sp>
      <p:sp>
        <p:nvSpPr>
          <p:cNvPr id="9222" name="Content Placeholder 5"/>
          <p:cNvSpPr>
            <a:spLocks noGrp="1"/>
          </p:cNvSpPr>
          <p:nvPr>
            <p:ph sz="quarter" idx="4"/>
          </p:nvPr>
        </p:nvSpPr>
        <p:spPr>
          <a:xfrm>
            <a:off x="4648200" y="2133600"/>
            <a:ext cx="4038600" cy="3352800"/>
          </a:xfrm>
          <a:ln>
            <a:solidFill>
              <a:schemeClr val="accent1"/>
            </a:solidFill>
          </a:ln>
        </p:spPr>
        <p:txBody>
          <a:bodyPr/>
          <a:lstStyle/>
          <a:p>
            <a:pPr eaLnBrk="1" hangingPunct="1"/>
            <a:r>
              <a:rPr lang="en-US" sz="3200" dirty="0" smtClean="0">
                <a:latin typeface="Times New Roman" pitchFamily="18" charset="0"/>
                <a:cs typeface="Times New Roman" pitchFamily="18" charset="0"/>
              </a:rPr>
              <a:t>Creativity and Innovation</a:t>
            </a:r>
          </a:p>
          <a:p>
            <a:pPr eaLnBrk="1" hangingPunct="1"/>
            <a:r>
              <a:rPr lang="en-US" sz="3200" dirty="0" smtClean="0">
                <a:latin typeface="Times New Roman" pitchFamily="18" charset="0"/>
                <a:cs typeface="Times New Roman" pitchFamily="18" charset="0"/>
              </a:rPr>
              <a:t>Critical Thinking and Problem Solving</a:t>
            </a:r>
          </a:p>
          <a:p>
            <a:pPr eaLnBrk="1" hangingPunct="1"/>
            <a:r>
              <a:rPr lang="en-US" sz="3200" dirty="0" smtClean="0">
                <a:latin typeface="Times New Roman" pitchFamily="18" charset="0"/>
                <a:cs typeface="Times New Roman" pitchFamily="18" charset="0"/>
              </a:rPr>
              <a:t>Communication and  </a:t>
            </a:r>
          </a:p>
          <a:p>
            <a:pPr eaLnBrk="1" hangingPunct="1"/>
            <a:r>
              <a:rPr lang="en-US" sz="3200" dirty="0" smtClean="0">
                <a:latin typeface="Times New Roman" pitchFamily="18" charset="0"/>
                <a:cs typeface="Times New Roman" pitchFamily="18" charset="0"/>
              </a:rPr>
              <a:t>Collaboration</a:t>
            </a:r>
          </a:p>
          <a:p>
            <a:pPr eaLnBrk="1" hangingPunct="1"/>
            <a:endParaRPr lang="en-US" sz="2000" dirty="0" smtClean="0"/>
          </a:p>
        </p:txBody>
      </p:sp>
      <p:pic>
        <p:nvPicPr>
          <p:cNvPr id="10" name="Picture 15" descr="wida_logo"/>
          <p:cNvPicPr>
            <a:picLocks noChangeAspect="1" noChangeArrowheads="1"/>
          </p:cNvPicPr>
          <p:nvPr/>
        </p:nvPicPr>
        <p:blipFill>
          <a:blip r:embed="rId3" cstate="print"/>
          <a:srcRect/>
          <a:stretch>
            <a:fillRect/>
          </a:stretch>
        </p:blipFill>
        <p:spPr bwMode="auto">
          <a:xfrm>
            <a:off x="7772400" y="6461125"/>
            <a:ext cx="990600" cy="39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1_Office Theme">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Theme">
      <a:majorFont>
        <a:latin typeface="Arial"/>
        <a:ea typeface=""/>
        <a:cs typeface="Arial"/>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Arial"/>
        <a:ea typeface=""/>
        <a:cs typeface="Arial"/>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2520</TotalTime>
  <Words>6127</Words>
  <Application>Microsoft Office PowerPoint</Application>
  <PresentationFormat>On-screen Show (4:3)</PresentationFormat>
  <Paragraphs>793</Paragraphs>
  <Slides>74</Slides>
  <Notes>31</Notes>
  <HiddenSlides>0</HiddenSlides>
  <MMClips>0</MMClips>
  <ScaleCrop>false</ScaleCrop>
  <HeadingPairs>
    <vt:vector size="4" baseType="variant">
      <vt:variant>
        <vt:lpstr>Theme</vt:lpstr>
      </vt:variant>
      <vt:variant>
        <vt:i4>5</vt:i4>
      </vt:variant>
      <vt:variant>
        <vt:lpstr>Slide Titles</vt:lpstr>
      </vt:variant>
      <vt:variant>
        <vt:i4>74</vt:i4>
      </vt:variant>
    </vt:vector>
  </HeadingPairs>
  <TitlesOfParts>
    <vt:vector size="79" baseType="lpstr">
      <vt:lpstr>1_Office Theme</vt:lpstr>
      <vt:lpstr>2_Office Theme</vt:lpstr>
      <vt:lpstr>Custom Design</vt:lpstr>
      <vt:lpstr>1_Custom Design</vt:lpstr>
      <vt:lpstr>2_Custom Design</vt:lpstr>
      <vt:lpstr> ESL Curriculum Development using NJCCCS &amp; WIDA Standards </vt:lpstr>
      <vt:lpstr>Acknowledgements</vt:lpstr>
      <vt:lpstr>Objectives</vt:lpstr>
      <vt:lpstr>  Grant Wiggins and Jay McTighe </vt:lpstr>
      <vt:lpstr>Requirements</vt:lpstr>
      <vt:lpstr>NJAC 6A:15-1.4  Bilingual programs for  limited English proficient students</vt:lpstr>
      <vt:lpstr>NJAC 6A:15-1.4  Bilingual programs for  limited English proficient students</vt:lpstr>
      <vt:lpstr>NJAC 6A: 30:  Quality Single Accountability Continuum</vt:lpstr>
      <vt:lpstr> NJ Curriculum Unit Template       </vt:lpstr>
      <vt:lpstr>Essential Question</vt:lpstr>
      <vt:lpstr> UbD: A planning framework for  units of study </vt:lpstr>
      <vt:lpstr>Slide 12</vt:lpstr>
      <vt:lpstr>ESL Program Designs</vt:lpstr>
      <vt:lpstr>Collaborate </vt:lpstr>
      <vt:lpstr>Integrated Language Curriculum</vt:lpstr>
      <vt:lpstr>WIDA Standards </vt:lpstr>
      <vt:lpstr>Planning Process:  Unpack the Standards</vt:lpstr>
      <vt:lpstr>Slide 18</vt:lpstr>
      <vt:lpstr>Activity</vt:lpstr>
      <vt:lpstr>Academic Language and  WIDA standards</vt:lpstr>
      <vt:lpstr>Components of Academic Language</vt:lpstr>
      <vt:lpstr>Social Studies</vt:lpstr>
      <vt:lpstr>Mathematics</vt:lpstr>
      <vt:lpstr>Science</vt:lpstr>
      <vt:lpstr>Questions to Ask</vt:lpstr>
      <vt:lpstr>Unpack Academic Language Demands</vt:lpstr>
      <vt:lpstr>WIDA Performance Criteria</vt:lpstr>
      <vt:lpstr>Slide 28</vt:lpstr>
      <vt:lpstr>Unpacking Performance Criteria</vt:lpstr>
      <vt:lpstr> Language Functions and Examples of Forms </vt:lpstr>
      <vt:lpstr>Slide 31</vt:lpstr>
      <vt:lpstr>Language Function: Compare/Contrast</vt:lpstr>
      <vt:lpstr>Academic Language Forms: Compare/Contrast</vt:lpstr>
      <vt:lpstr>Content or Language?</vt:lpstr>
      <vt:lpstr>Language Objective</vt:lpstr>
      <vt:lpstr>Slide 36</vt:lpstr>
      <vt:lpstr>Three types of support</vt:lpstr>
      <vt:lpstr>Transforming MPIs</vt:lpstr>
      <vt:lpstr>Transforming MPIs</vt:lpstr>
      <vt:lpstr>Where to Begin</vt:lpstr>
      <vt:lpstr>Push-in Model</vt:lpstr>
      <vt:lpstr>Slide 42</vt:lpstr>
      <vt:lpstr>Slide 43</vt:lpstr>
      <vt:lpstr>Slide 44</vt:lpstr>
      <vt:lpstr>Slide 45</vt:lpstr>
      <vt:lpstr>Slide 46</vt:lpstr>
      <vt:lpstr>Considerations for overall curriculum and lesson activities </vt:lpstr>
      <vt:lpstr>Vocabulary</vt:lpstr>
      <vt:lpstr>Questions for Selecting Vocabulary</vt:lpstr>
      <vt:lpstr>Student engagement strategies</vt:lpstr>
      <vt:lpstr>Formative Assessment</vt:lpstr>
      <vt:lpstr>Technology and ELLs</vt:lpstr>
      <vt:lpstr>Gradual Release of Responsibility</vt:lpstr>
      <vt:lpstr>Integration of strategies</vt:lpstr>
      <vt:lpstr>Next steps</vt:lpstr>
      <vt:lpstr>Q &amp;A</vt:lpstr>
      <vt:lpstr>Slide 57</vt:lpstr>
      <vt:lpstr>Grade Level Cluster 9-12</vt:lpstr>
      <vt:lpstr>Grade Level Cluster 9-12</vt:lpstr>
      <vt:lpstr>Grade Level Cluster 9-12</vt:lpstr>
      <vt:lpstr>Unit and Lesson Language Objectives Grade Level Cluster 9-12</vt:lpstr>
      <vt:lpstr>Grade level Cluster 9-12</vt:lpstr>
      <vt:lpstr>Grade Level Cluster 9-12 Lesson 1</vt:lpstr>
      <vt:lpstr>Slide 64</vt:lpstr>
      <vt:lpstr>Grade Level Cluster 6-8</vt:lpstr>
      <vt:lpstr>Slide 66</vt:lpstr>
      <vt:lpstr>Grade Level Cluster 6-8</vt:lpstr>
      <vt:lpstr>Grade Level Cluster 6-8</vt:lpstr>
      <vt:lpstr>Slide 69</vt:lpstr>
      <vt:lpstr>Slide 70</vt:lpstr>
      <vt:lpstr>Grade Level Cluster: Pre K- 5 </vt:lpstr>
      <vt:lpstr>Grade Level Cluster: 6-12</vt:lpstr>
      <vt:lpstr>Resources</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bkatkinson</dc:creator>
  <cp:lastModifiedBy>bjf</cp:lastModifiedBy>
  <cp:revision>176</cp:revision>
  <dcterms:created xsi:type="dcterms:W3CDTF">2009-12-08T19:50:15Z</dcterms:created>
  <dcterms:modified xsi:type="dcterms:W3CDTF">2011-04-17T15:41:12Z</dcterms:modified>
</cp:coreProperties>
</file>